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G:\Capstone%20Project\GST_CENTRAL_SALES_12%20with%20Item%20List%202020-21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G:\Capstone%20Project\Sales_Master%202020-2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G:\Capstone%20Project\GST_CENTRAL_SALES_12%20with%20Item%20List%202020-21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G:\Capstone%20Project\GST_CENTRAL_SALES_12%20with%20Item%20List%202020-2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[Sales_Master 2021-22.xlsx]Sheet1!PivotTable32</c:name>
    <c:fmtId val="2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chemeClr val="bg1"/>
                </a:solidFill>
              </a:rPr>
              <a:t>Revenue in FY2021-22(till</a:t>
            </a:r>
            <a:r>
              <a:rPr lang="en-US" sz="2000" b="1" baseline="0" dirty="0">
                <a:solidFill>
                  <a:schemeClr val="bg1"/>
                </a:solidFill>
              </a:rPr>
              <a:t> 31 Jan)</a:t>
            </a:r>
            <a:endParaRPr lang="en-US" sz="2000" b="1" dirty="0">
              <a:solidFill>
                <a:schemeClr val="bg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solidFill>
              <a:schemeClr val="accen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solidFill>
              <a:schemeClr val="accen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solidFill>
              <a:schemeClr val="accen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134770">
                <a:lumMod val="75000"/>
              </a:srgbClr>
            </a:solidFill>
            <a:ln>
              <a:solidFill>
                <a:schemeClr val="accent1"/>
              </a:solidFill>
            </a:ln>
            <a:effectLst/>
          </c:spPr>
          <c:invertIfNegative val="0"/>
          <c:cat>
            <c:strRef>
              <c:f>Sheet1!$A$4:$A$8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Sheet1!$B$4:$B$8</c:f>
              <c:numCache>
                <c:formatCode>General</c:formatCode>
                <c:ptCount val="4"/>
                <c:pt idx="0">
                  <c:v>4606986.7600000016</c:v>
                </c:pt>
                <c:pt idx="1">
                  <c:v>4452157.37</c:v>
                </c:pt>
                <c:pt idx="2">
                  <c:v>3959486.2899999982</c:v>
                </c:pt>
                <c:pt idx="3">
                  <c:v>1506646.84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C7-43CF-AFB4-479A53AB7B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8197616"/>
        <c:axId val="1538192208"/>
      </c:barChart>
      <c:catAx>
        <c:axId val="15381976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bg1"/>
                    </a:solidFill>
                  </a:rPr>
                  <a:t>Quarter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8192208"/>
        <c:crosses val="autoZero"/>
        <c:auto val="1"/>
        <c:lblAlgn val="ctr"/>
        <c:lblOffset val="100"/>
        <c:noMultiLvlLbl val="0"/>
      </c:catAx>
      <c:valAx>
        <c:axId val="1538192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ysClr val="window" lastClr="FFFFFF"/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>
                    <a:solidFill>
                      <a:schemeClr val="bg1"/>
                    </a:solidFill>
                  </a:rPr>
                  <a:t>Revenue in Lacs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8197616"/>
        <c:crosses val="autoZero"/>
        <c:crossBetween val="between"/>
        <c:dispUnits>
          <c:builtInUnit val="hundredThousands"/>
        </c:dispUnits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ysClr val="window" lastClr="FFFFFF">
          <a:alpha val="0"/>
        </a:sys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Area -wise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Sheet10!$C$2</c:f>
              <c:strCache>
                <c:ptCount val="1"/>
                <c:pt idx="0">
                  <c:v>Sum of Revenue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4000"/>
                    <a:satMod val="105000"/>
                    <a:lumMod val="102000"/>
                  </a:schemeClr>
                </a:gs>
                <a:gs pos="100000">
                  <a:schemeClr val="accent1">
                    <a:shade val="74000"/>
                    <a:satMod val="128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Sheet10!$B$3:$B$14</c:f>
              <c:strCache>
                <c:ptCount val="12"/>
                <c:pt idx="0">
                  <c:v>East Delhi</c:v>
                </c:pt>
                <c:pt idx="1">
                  <c:v>Ghaziabad</c:v>
                </c:pt>
                <c:pt idx="2">
                  <c:v>Outside Delhi-NCR</c:v>
                </c:pt>
                <c:pt idx="3">
                  <c:v>Noida</c:v>
                </c:pt>
                <c:pt idx="4">
                  <c:v>Gurgaon</c:v>
                </c:pt>
                <c:pt idx="5">
                  <c:v>South West delhi</c:v>
                </c:pt>
                <c:pt idx="6">
                  <c:v>North West delhi</c:v>
                </c:pt>
                <c:pt idx="7">
                  <c:v>South Delhi</c:v>
                </c:pt>
                <c:pt idx="8">
                  <c:v>Central Delhi</c:v>
                </c:pt>
                <c:pt idx="9">
                  <c:v>North Delhi</c:v>
                </c:pt>
                <c:pt idx="10">
                  <c:v>Faridabad</c:v>
                </c:pt>
                <c:pt idx="11">
                  <c:v>West Delhi</c:v>
                </c:pt>
              </c:strCache>
            </c:strRef>
          </c:cat>
          <c:val>
            <c:numRef>
              <c:f>Sheet10!$C$3:$C$14</c:f>
              <c:numCache>
                <c:formatCode>_(* #,##0.00_);_(* \(#,##0.00\);_(* "-"??_);_(@_)</c:formatCode>
                <c:ptCount val="12"/>
                <c:pt idx="0">
                  <c:v>5983221.2800000003</c:v>
                </c:pt>
                <c:pt idx="1">
                  <c:v>2121795.35</c:v>
                </c:pt>
                <c:pt idx="2">
                  <c:v>1602359</c:v>
                </c:pt>
                <c:pt idx="3">
                  <c:v>1283640.1000000003</c:v>
                </c:pt>
                <c:pt idx="4">
                  <c:v>1244491</c:v>
                </c:pt>
                <c:pt idx="5">
                  <c:v>1154102</c:v>
                </c:pt>
                <c:pt idx="6">
                  <c:v>1095114.5</c:v>
                </c:pt>
                <c:pt idx="7">
                  <c:v>755774.8</c:v>
                </c:pt>
                <c:pt idx="8">
                  <c:v>427865.5</c:v>
                </c:pt>
                <c:pt idx="9">
                  <c:v>312329.5</c:v>
                </c:pt>
                <c:pt idx="10">
                  <c:v>69382</c:v>
                </c:pt>
                <c:pt idx="11">
                  <c:v>50848.5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9A-493F-B601-37DA7EAFDCA2}"/>
            </c:ext>
          </c:extLst>
        </c:ser>
        <c:ser>
          <c:idx val="1"/>
          <c:order val="1"/>
          <c:tx>
            <c:strRef>
              <c:f>Sheet10!$D$2</c:f>
              <c:strCache>
                <c:ptCount val="1"/>
              </c:strCache>
            </c:strRef>
          </c:tx>
          <c:spPr>
            <a:gradFill rotWithShape="1">
              <a:gsLst>
                <a:gs pos="0">
                  <a:schemeClr val="accent2">
                    <a:tint val="94000"/>
                    <a:satMod val="105000"/>
                    <a:lumMod val="102000"/>
                  </a:schemeClr>
                </a:gs>
                <a:gs pos="100000">
                  <a:schemeClr val="accent2">
                    <a:shade val="74000"/>
                    <a:satMod val="128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Sheet10!$B$3:$B$14</c:f>
              <c:strCache>
                <c:ptCount val="12"/>
                <c:pt idx="0">
                  <c:v>East Delhi</c:v>
                </c:pt>
                <c:pt idx="1">
                  <c:v>Ghaziabad</c:v>
                </c:pt>
                <c:pt idx="2">
                  <c:v>Outside Delhi-NCR</c:v>
                </c:pt>
                <c:pt idx="3">
                  <c:v>Noida</c:v>
                </c:pt>
                <c:pt idx="4">
                  <c:v>Gurgaon</c:v>
                </c:pt>
                <c:pt idx="5">
                  <c:v>South West delhi</c:v>
                </c:pt>
                <c:pt idx="6">
                  <c:v>North West delhi</c:v>
                </c:pt>
                <c:pt idx="7">
                  <c:v>South Delhi</c:v>
                </c:pt>
                <c:pt idx="8">
                  <c:v>Central Delhi</c:v>
                </c:pt>
                <c:pt idx="9">
                  <c:v>North Delhi</c:v>
                </c:pt>
                <c:pt idx="10">
                  <c:v>Faridabad</c:v>
                </c:pt>
                <c:pt idx="11">
                  <c:v>West Delhi</c:v>
                </c:pt>
              </c:strCache>
            </c:strRef>
          </c:cat>
          <c:val>
            <c:numRef>
              <c:f>Sheet10!$D$3:$D$14</c:f>
              <c:numCache>
                <c:formatCode>0.00%</c:formatCode>
                <c:ptCount val="12"/>
                <c:pt idx="0">
                  <c:v>0.37160733475019492</c:v>
                </c:pt>
                <c:pt idx="1">
                  <c:v>0.13178097182106174</c:v>
                </c:pt>
                <c:pt idx="2">
                  <c:v>9.9519695066833225E-2</c:v>
                </c:pt>
                <c:pt idx="3">
                  <c:v>7.9724625584877876E-2</c:v>
                </c:pt>
                <c:pt idx="4">
                  <c:v>7.7293143941787296E-2</c:v>
                </c:pt>
                <c:pt idx="5">
                  <c:v>7.1679242364552725E-2</c:v>
                </c:pt>
                <c:pt idx="6">
                  <c:v>6.801563264116689E-2</c:v>
                </c:pt>
                <c:pt idx="7">
                  <c:v>4.6939841593049286E-2</c:v>
                </c:pt>
                <c:pt idx="8">
                  <c:v>2.6573972555225221E-2</c:v>
                </c:pt>
                <c:pt idx="9">
                  <c:v>1.9398235102356266E-2</c:v>
                </c:pt>
                <c:pt idx="10">
                  <c:v>4.3091938093317555E-3</c:v>
                </c:pt>
                <c:pt idx="11">
                  <c:v>3.1581107695627937E-3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19A-493F-B601-37DA7EAFDC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612099152"/>
        <c:axId val="612104560"/>
      </c:barChart>
      <c:catAx>
        <c:axId val="612099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2104560"/>
        <c:crosses val="autoZero"/>
        <c:auto val="1"/>
        <c:lblAlgn val="ctr"/>
        <c:lblOffset val="100"/>
        <c:noMultiLvlLbl val="0"/>
      </c:catAx>
      <c:valAx>
        <c:axId val="612104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2099152"/>
        <c:crosses val="autoZero"/>
        <c:crossBetween val="between"/>
        <c:dispUnits>
          <c:builtInUnit val="hundredThousands"/>
          <c:dispUnitsLbl>
            <c:layout>
              <c:manualLayout>
                <c:xMode val="edge"/>
                <c:yMode val="edge"/>
                <c:x val="3.2206119162640899E-2"/>
                <c:y val="0.22903520804755373"/>
              </c:manualLayout>
            </c:layout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/>
                    <a:t>Revenue in Lacs</a:t>
                  </a:r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Sales vs Revenue Scatter Plot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'Volume vs Sale Scatter'!$C$1</c:f>
              <c:strCache>
                <c:ptCount val="1"/>
                <c:pt idx="0">
                  <c:v>Sum of Revenue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chemeClr val="bg2">
                  <a:lumMod val="75000"/>
                </a:schemeClr>
              </a:solidFill>
              <a:ln w="9525" cap="rnd">
                <a:solidFill>
                  <a:schemeClr val="bg2">
                    <a:lumMod val="75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dLbl>
              <c:idx val="0"/>
              <c:layout>
                <c:manualLayout>
                  <c:x val="-0.11201629327902241"/>
                  <c:y val="0.10018214936247723"/>
                </c:manualLayout>
              </c:layout>
              <c:tx>
                <c:rich>
                  <a:bodyPr/>
                  <a:lstStyle/>
                  <a:p>
                    <a:fld id="{ED8106D7-0BCB-461A-9322-3553D563E68C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68CF-4A62-8913-BABCDAD53CB9}"/>
                </c:ext>
              </c:extLst>
            </c:dLbl>
            <c:dLbl>
              <c:idx val="1"/>
              <c:layout>
                <c:manualLayout>
                  <c:x val="2.0779220779220779E-2"/>
                  <c:y val="-7.0147032599038303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BEE6FC9-B6E1-45FE-88EE-99277CD939BD}" type="CELLRANGE">
                      <a:rPr lang="en-US" sz="1400" b="1"/>
                      <a:pPr>
                        <a:defRPr sz="14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t>[CELLRANGE]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68CF-4A62-8913-BABCDAD53CB9}"/>
                </c:ext>
              </c:extLst>
            </c:dLbl>
            <c:dLbl>
              <c:idx val="2"/>
              <c:layout>
                <c:manualLayout>
                  <c:x val="0.10735930735930736"/>
                  <c:y val="-4.0084018628021884E-2"/>
                </c:manualLayout>
              </c:layout>
              <c:tx>
                <c:rich>
                  <a:bodyPr/>
                  <a:lstStyle/>
                  <a:p>
                    <a:fld id="{4F1977E4-3C0F-4AF7-A691-4E55CD1928F4}" type="CELLRANGE">
                      <a:rPr lang="en-US" sz="1400" b="1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68CF-4A62-8913-BABCDAD53CB9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8CF-4A62-8913-BABCDAD53CB9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8CF-4A62-8913-BABCDAD53CB9}"/>
                </c:ext>
              </c:extLst>
            </c:dLbl>
            <c:dLbl>
              <c:idx val="5"/>
              <c:layout>
                <c:manualLayout>
                  <c:x val="-5.7705423185738146E-2"/>
                  <c:y val="-0.11110256301002575"/>
                </c:manualLayout>
              </c:layout>
              <c:tx>
                <c:rich>
                  <a:bodyPr/>
                  <a:lstStyle/>
                  <a:p>
                    <a:fld id="{10EF057C-1AB0-4D67-A6AE-138C9F59D7F1}" type="CELLRANGE">
                      <a:rPr lang="en-US" dirty="0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68CF-4A62-8913-BABCDAD53CB9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8CF-4A62-8913-BABCDAD53CB9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8CF-4A62-8913-BABCDAD53CB9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68CF-4A62-8913-BABCDAD53CB9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8CF-4A62-8913-BABCDAD53CB9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68CF-4A62-8913-BABCDAD53CB9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68CF-4A62-8913-BABCDAD53CB9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68CF-4A62-8913-BABCDAD53CB9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68CF-4A62-8913-BABCDAD53CB9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68CF-4A62-8913-BABCDAD53CB9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68CF-4A62-8913-BABCDAD53CB9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68CF-4A62-8913-BABCDAD53CB9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68CF-4A62-8913-BABCDAD53CB9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68CF-4A62-8913-BABCDAD53CB9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68CF-4A62-8913-BABCDAD53CB9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68CF-4A62-8913-BABCDAD53CB9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68CF-4A62-8913-BABCDAD53CB9}"/>
                </c:ext>
              </c:extLst>
            </c:dLbl>
            <c:dLbl>
              <c:idx val="2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68CF-4A62-8913-BABCDAD53CB9}"/>
                </c:ext>
              </c:extLst>
            </c:dLbl>
            <c:dLbl>
              <c:idx val="2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68CF-4A62-8913-BABCDAD53CB9}"/>
                </c:ext>
              </c:extLst>
            </c:dLbl>
            <c:dLbl>
              <c:idx val="2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68CF-4A62-8913-BABCDAD53CB9}"/>
                </c:ext>
              </c:extLst>
            </c:dLbl>
            <c:dLbl>
              <c:idx val="2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8CF-4A62-8913-BABCDAD53CB9}"/>
                </c:ext>
              </c:extLst>
            </c:dLbl>
            <c:dLbl>
              <c:idx val="2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A-68CF-4A62-8913-BABCDAD53CB9}"/>
                </c:ext>
              </c:extLst>
            </c:dLbl>
            <c:dLbl>
              <c:idx val="2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68CF-4A62-8913-BABCDAD53CB9}"/>
                </c:ext>
              </c:extLst>
            </c:dLbl>
            <c:dLbl>
              <c:idx val="2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68CF-4A62-8913-BABCDAD53CB9}"/>
                </c:ext>
              </c:extLst>
            </c:dLbl>
            <c:dLbl>
              <c:idx val="2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68CF-4A62-8913-BABCDAD53CB9}"/>
                </c:ext>
              </c:extLst>
            </c:dLbl>
            <c:dLbl>
              <c:idx val="3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E-68CF-4A62-8913-BABCDAD53CB9}"/>
                </c:ext>
              </c:extLst>
            </c:dLbl>
            <c:dLbl>
              <c:idx val="3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68CF-4A62-8913-BABCDAD53CB9}"/>
                </c:ext>
              </c:extLst>
            </c:dLbl>
            <c:dLbl>
              <c:idx val="3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68CF-4A62-8913-BABCDAD53CB9}"/>
                </c:ext>
              </c:extLst>
            </c:dLbl>
            <c:dLbl>
              <c:idx val="33"/>
              <c:tx>
                <c:rich>
                  <a:bodyPr/>
                  <a:lstStyle/>
                  <a:p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21-68CF-4A62-8913-BABCDAD53C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'Volume vs Sale Scatter'!$B$2:$B$35</c:f>
              <c:numCache>
                <c:formatCode>General</c:formatCode>
                <c:ptCount val="34"/>
                <c:pt idx="0">
                  <c:v>173927</c:v>
                </c:pt>
                <c:pt idx="1">
                  <c:v>30277</c:v>
                </c:pt>
                <c:pt idx="2">
                  <c:v>6075</c:v>
                </c:pt>
                <c:pt idx="3">
                  <c:v>69428</c:v>
                </c:pt>
                <c:pt idx="4">
                  <c:v>38220</c:v>
                </c:pt>
                <c:pt idx="5">
                  <c:v>12488</c:v>
                </c:pt>
                <c:pt idx="6">
                  <c:v>3613</c:v>
                </c:pt>
                <c:pt idx="7">
                  <c:v>25937</c:v>
                </c:pt>
                <c:pt idx="8">
                  <c:v>9646</c:v>
                </c:pt>
                <c:pt idx="9">
                  <c:v>5112</c:v>
                </c:pt>
                <c:pt idx="10">
                  <c:v>23341</c:v>
                </c:pt>
                <c:pt idx="11">
                  <c:v>908</c:v>
                </c:pt>
                <c:pt idx="12">
                  <c:v>154</c:v>
                </c:pt>
                <c:pt idx="13">
                  <c:v>27838</c:v>
                </c:pt>
                <c:pt idx="14">
                  <c:v>38737</c:v>
                </c:pt>
                <c:pt idx="15">
                  <c:v>1361</c:v>
                </c:pt>
                <c:pt idx="16">
                  <c:v>781</c:v>
                </c:pt>
                <c:pt idx="17">
                  <c:v>7264</c:v>
                </c:pt>
                <c:pt idx="18">
                  <c:v>304</c:v>
                </c:pt>
                <c:pt idx="19">
                  <c:v>516</c:v>
                </c:pt>
                <c:pt idx="20">
                  <c:v>1567</c:v>
                </c:pt>
                <c:pt idx="21">
                  <c:v>19700</c:v>
                </c:pt>
                <c:pt idx="22">
                  <c:v>56</c:v>
                </c:pt>
                <c:pt idx="23">
                  <c:v>560</c:v>
                </c:pt>
                <c:pt idx="24">
                  <c:v>9</c:v>
                </c:pt>
                <c:pt idx="25">
                  <c:v>300</c:v>
                </c:pt>
                <c:pt idx="26">
                  <c:v>131</c:v>
                </c:pt>
                <c:pt idx="27">
                  <c:v>2900</c:v>
                </c:pt>
                <c:pt idx="28">
                  <c:v>10</c:v>
                </c:pt>
                <c:pt idx="29">
                  <c:v>2200</c:v>
                </c:pt>
                <c:pt idx="30">
                  <c:v>148</c:v>
                </c:pt>
                <c:pt idx="31">
                  <c:v>148</c:v>
                </c:pt>
                <c:pt idx="32">
                  <c:v>23</c:v>
                </c:pt>
                <c:pt idx="33">
                  <c:v>23</c:v>
                </c:pt>
              </c:numCache>
            </c:numRef>
          </c:xVal>
          <c:yVal>
            <c:numRef>
              <c:f>'Volume vs Sale Scatter'!$C$2:$C$35</c:f>
              <c:numCache>
                <c:formatCode>_(* #,##0.00_);_(* \(#,##0.00\);_(* "-"??_);_(@_)</c:formatCode>
                <c:ptCount val="34"/>
                <c:pt idx="0">
                  <c:v>3207675</c:v>
                </c:pt>
                <c:pt idx="1">
                  <c:v>2931104</c:v>
                </c:pt>
                <c:pt idx="2">
                  <c:v>2226619.08</c:v>
                </c:pt>
                <c:pt idx="3">
                  <c:v>1768591.8499999999</c:v>
                </c:pt>
                <c:pt idx="4">
                  <c:v>967357.49999999988</c:v>
                </c:pt>
                <c:pt idx="5">
                  <c:v>757865.5</c:v>
                </c:pt>
                <c:pt idx="6">
                  <c:v>652181</c:v>
                </c:pt>
                <c:pt idx="7">
                  <c:v>640111.5</c:v>
                </c:pt>
                <c:pt idx="8">
                  <c:v>324143.29999999993</c:v>
                </c:pt>
                <c:pt idx="9">
                  <c:v>311251.5</c:v>
                </c:pt>
                <c:pt idx="10">
                  <c:v>240650</c:v>
                </c:pt>
                <c:pt idx="11">
                  <c:v>237210</c:v>
                </c:pt>
                <c:pt idx="12">
                  <c:v>232550</c:v>
                </c:pt>
                <c:pt idx="13">
                  <c:v>174417</c:v>
                </c:pt>
                <c:pt idx="14">
                  <c:v>148287.29999999999</c:v>
                </c:pt>
                <c:pt idx="15">
                  <c:v>122290</c:v>
                </c:pt>
                <c:pt idx="16">
                  <c:v>110340</c:v>
                </c:pt>
                <c:pt idx="17">
                  <c:v>109470</c:v>
                </c:pt>
                <c:pt idx="18">
                  <c:v>99205</c:v>
                </c:pt>
                <c:pt idx="19">
                  <c:v>95530</c:v>
                </c:pt>
                <c:pt idx="20">
                  <c:v>86590</c:v>
                </c:pt>
                <c:pt idx="21">
                  <c:v>64430</c:v>
                </c:pt>
                <c:pt idx="22">
                  <c:v>63052</c:v>
                </c:pt>
                <c:pt idx="23">
                  <c:v>61555</c:v>
                </c:pt>
                <c:pt idx="24">
                  <c:v>54000</c:v>
                </c:pt>
                <c:pt idx="25">
                  <c:v>36000</c:v>
                </c:pt>
                <c:pt idx="26">
                  <c:v>29185</c:v>
                </c:pt>
                <c:pt idx="27">
                  <c:v>8800</c:v>
                </c:pt>
                <c:pt idx="28">
                  <c:v>7750</c:v>
                </c:pt>
                <c:pt idx="29">
                  <c:v>5710</c:v>
                </c:pt>
                <c:pt idx="30">
                  <c:v>4112</c:v>
                </c:pt>
                <c:pt idx="31">
                  <c:v>4112</c:v>
                </c:pt>
                <c:pt idx="32">
                  <c:v>2890</c:v>
                </c:pt>
                <c:pt idx="33">
                  <c:v>2890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'Volume vs Sale Scatter'!$A$2:$A$34</c15:f>
                <c15:dlblRangeCache>
                  <c:ptCount val="33"/>
                  <c:pt idx="0">
                    <c:v>Infusions</c:v>
                  </c:pt>
                  <c:pt idx="1">
                    <c:v>Gloves</c:v>
                  </c:pt>
                  <c:pt idx="2">
                    <c:v>Suture</c:v>
                  </c:pt>
                  <c:pt idx="3">
                    <c:v>Misc.</c:v>
                  </c:pt>
                  <c:pt idx="4">
                    <c:v>Other Surgical Items</c:v>
                  </c:pt>
                  <c:pt idx="5">
                    <c:v>Dressing</c:v>
                  </c:pt>
                  <c:pt idx="6">
                    <c:v>Tapes</c:v>
                  </c:pt>
                  <c:pt idx="7">
                    <c:v>Syringe</c:v>
                  </c:pt>
                  <c:pt idx="8">
                    <c:v>Injection</c:v>
                  </c:pt>
                  <c:pt idx="9">
                    <c:v>Medicine</c:v>
                  </c:pt>
                  <c:pt idx="10">
                    <c:v>I.V. Set</c:v>
                  </c:pt>
                  <c:pt idx="11">
                    <c:v>Treatment Machines</c:v>
                  </c:pt>
                  <c:pt idx="12">
                    <c:v>OT Cleaning Solution</c:v>
                  </c:pt>
                  <c:pt idx="13">
                    <c:v>Masks</c:v>
                  </c:pt>
                  <c:pt idx="14">
                    <c:v>Needles</c:v>
                  </c:pt>
                  <c:pt idx="15">
                    <c:v>Cotton</c:v>
                  </c:pt>
                  <c:pt idx="16">
                    <c:v>Surgical Gown</c:v>
                  </c:pt>
                  <c:pt idx="17">
                    <c:v>Treatment Machines' Aid</c:v>
                  </c:pt>
                  <c:pt idx="18">
                    <c:v>Sanitizer</c:v>
                  </c:pt>
                  <c:pt idx="19">
                    <c:v>Antiseptic Solution</c:v>
                  </c:pt>
                  <c:pt idx="20">
                    <c:v>Bags</c:v>
                  </c:pt>
                  <c:pt idx="21">
                    <c:v>Surgical Caps</c:v>
                  </c:pt>
                  <c:pt idx="22">
                    <c:v>Oximeter</c:v>
                  </c:pt>
                  <c:pt idx="23">
                    <c:v>Bandage</c:v>
                  </c:pt>
                  <c:pt idx="24">
                    <c:v>Oxygen Kit</c:v>
                  </c:pt>
                  <c:pt idx="25">
                    <c:v>Thermometer</c:v>
                  </c:pt>
                  <c:pt idx="26">
                    <c:v>Diaper</c:v>
                  </c:pt>
                  <c:pt idx="27">
                    <c:v>Shoe Cover</c:v>
                  </c:pt>
                  <c:pt idx="28">
                    <c:v>PPE Kits</c:v>
                  </c:pt>
                  <c:pt idx="29">
                    <c:v>Surgical Blade</c:v>
                  </c:pt>
                  <c:pt idx="30">
                    <c:v>Oxygen Set</c:v>
                  </c:pt>
                  <c:pt idx="31">
                    <c:v>Oxygen Set</c:v>
                  </c:pt>
                  <c:pt idx="32">
                    <c:v>Face Shield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22-68CF-4A62-8913-BABCDAD53C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444031"/>
        <c:axId val="15451935"/>
      </c:scatterChart>
      <c:valAx>
        <c:axId val="1544403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in Thousands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51935"/>
        <c:crosses val="autoZero"/>
        <c:crossBetween val="midCat"/>
        <c:dispUnits>
          <c:builtInUnit val="thousands"/>
        </c:dispUnits>
      </c:valAx>
      <c:valAx>
        <c:axId val="154519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 in Lacs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44031"/>
        <c:crosses val="autoZero"/>
        <c:crossBetween val="midCat"/>
        <c:dispUnits>
          <c:builtInUnit val="hundredThousan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[GST_CENTRAL_SALES_12 with Item List 2020-21.xlsx]Master Pivot!PivotTable1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Revenue in FY2020-21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lang="en-US"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'Master Pivot'!$B$3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'Master Pivot'!$A$4:$A$8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'Master Pivot'!$B$4:$B$8</c:f>
              <c:numCache>
                <c:formatCode>_(* #,##0.00_);_(* \(#,##0.00\);_(* "-"??_);_(@_)</c:formatCode>
                <c:ptCount val="4"/>
                <c:pt idx="0">
                  <c:v>4392655.5199999996</c:v>
                </c:pt>
                <c:pt idx="1">
                  <c:v>3720711.8</c:v>
                </c:pt>
                <c:pt idx="2">
                  <c:v>4469840.3000000007</c:v>
                </c:pt>
                <c:pt idx="3">
                  <c:v>3517715.91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E4-4666-A9D1-551218F8D4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17551136"/>
        <c:axId val="717554464"/>
      </c:barChart>
      <c:catAx>
        <c:axId val="7175511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Quarter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554464"/>
        <c:crosses val="autoZero"/>
        <c:auto val="1"/>
        <c:lblAlgn val="ctr"/>
        <c:lblOffset val="100"/>
        <c:noMultiLvlLbl val="0"/>
      </c:catAx>
      <c:valAx>
        <c:axId val="717554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Revenue in Lacs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7551136"/>
        <c:crosses val="autoZero"/>
        <c:crossBetween val="between"/>
        <c:dispUnits>
          <c:builtInUnit val="hundredThousands"/>
        </c:dispUnits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Quarter-wise</a:t>
            </a:r>
            <a:r>
              <a:rPr lang="en-US" sz="1800" baseline="0" dirty="0"/>
              <a:t> </a:t>
            </a:r>
            <a:r>
              <a:rPr lang="en-US" sz="2000" baseline="0" dirty="0"/>
              <a:t>Revenue</a:t>
            </a:r>
            <a:endParaRPr lang="en-US" sz="1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Sheet5!$C$29</c:f>
              <c:strCache>
                <c:ptCount val="1"/>
                <c:pt idx="0">
                  <c:v>2020-21</c:v>
                </c:pt>
              </c:strCache>
            </c:strRef>
          </c:tx>
          <c:spPr>
            <a:ln w="34925" cap="rnd">
              <a:solidFill>
                <a:schemeClr val="bg2">
                  <a:lumMod val="75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Sheet5!$B$30:$B$33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Sheet5!$C$30:$C$33</c:f>
              <c:numCache>
                <c:formatCode>General</c:formatCode>
                <c:ptCount val="4"/>
                <c:pt idx="0">
                  <c:v>3657006.8500000006</c:v>
                </c:pt>
                <c:pt idx="1">
                  <c:v>3315358.5600000024</c:v>
                </c:pt>
                <c:pt idx="2">
                  <c:v>3924271.1899999995</c:v>
                </c:pt>
                <c:pt idx="3">
                  <c:v>3643483.370000001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FC-47E3-B7A6-D10D7FCD453F}"/>
            </c:ext>
          </c:extLst>
        </c:ser>
        <c:ser>
          <c:idx val="1"/>
          <c:order val="1"/>
          <c:tx>
            <c:strRef>
              <c:f>Sheet5!$D$29</c:f>
              <c:strCache>
                <c:ptCount val="1"/>
                <c:pt idx="0">
                  <c:v>2021-22</c:v>
                </c:pt>
              </c:strCache>
            </c:strRef>
          </c:tx>
          <c:spPr>
            <a:ln w="34925" cap="rnd">
              <a:solidFill>
                <a:schemeClr val="tx1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Sheet5!$B$30:$B$33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Sheet5!$D$30:$D$33</c:f>
              <c:numCache>
                <c:formatCode>General</c:formatCode>
                <c:ptCount val="4"/>
                <c:pt idx="0">
                  <c:v>4606986.7600000007</c:v>
                </c:pt>
                <c:pt idx="1">
                  <c:v>4452157.37</c:v>
                </c:pt>
                <c:pt idx="2">
                  <c:v>3959486.2899999991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9FC-47E3-B7A6-D10D7FCD45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9885631"/>
        <c:axId val="1989876063"/>
      </c:lineChart>
      <c:catAx>
        <c:axId val="19898856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Quarters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9876063"/>
        <c:crosses val="autoZero"/>
        <c:auto val="1"/>
        <c:lblAlgn val="ctr"/>
        <c:lblOffset val="100"/>
        <c:noMultiLvlLbl val="0"/>
      </c:catAx>
      <c:valAx>
        <c:axId val="19898760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9885631"/>
        <c:crosses val="autoZero"/>
        <c:crossBetween val="between"/>
        <c:dispUnits>
          <c:builtInUnit val="hundredThousands"/>
          <c:dispUnitsLbl>
            <c:layout>
              <c:manualLayout>
                <c:xMode val="edge"/>
                <c:yMode val="edge"/>
                <c:x val="2.9880478087649404E-2"/>
                <c:y val="0.2988525530694206"/>
              </c:manualLayout>
            </c:layout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/>
                    <a:t>in Lakhs</a:t>
                  </a:r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MONTHLY REVENUE FOR FY21,FY22(TILL JAN)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Sheet5!$M$2</c:f>
              <c:strCache>
                <c:ptCount val="1"/>
                <c:pt idx="0">
                  <c:v>2020-21</c:v>
                </c:pt>
              </c:strCache>
            </c:strRef>
          </c:tx>
          <c:spPr>
            <a:ln w="34925" cap="rnd">
              <a:solidFill>
                <a:schemeClr val="bg2">
                  <a:lumMod val="75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Sheet5!$L$3:$L$14</c:f>
              <c:strCache>
                <c:ptCount val="12"/>
                <c:pt idx="0">
                  <c:v>Apr</c:v>
                </c:pt>
                <c:pt idx="1">
                  <c:v>May</c:v>
                </c:pt>
                <c:pt idx="2">
                  <c:v>Jun</c:v>
                </c:pt>
                <c:pt idx="3">
                  <c:v>Jul</c:v>
                </c:pt>
                <c:pt idx="4">
                  <c:v>Aug</c:v>
                </c:pt>
                <c:pt idx="5">
                  <c:v>Sep</c:v>
                </c:pt>
                <c:pt idx="6">
                  <c:v>Oct</c:v>
                </c:pt>
                <c:pt idx="7">
                  <c:v>Nov</c:v>
                </c:pt>
                <c:pt idx="8">
                  <c:v>Dec</c:v>
                </c:pt>
                <c:pt idx="9">
                  <c:v>Jan</c:v>
                </c:pt>
                <c:pt idx="10">
                  <c:v>Feb</c:v>
                </c:pt>
                <c:pt idx="11">
                  <c:v>Mar</c:v>
                </c:pt>
              </c:strCache>
            </c:strRef>
          </c:cat>
          <c:val>
            <c:numRef>
              <c:f>Sheet5!$M$3:$M$14</c:f>
              <c:numCache>
                <c:formatCode>_(* #,##0.00_);_(* \(#,##0.00\);_(* "-"??_);_(@_)</c:formatCode>
                <c:ptCount val="12"/>
                <c:pt idx="0">
                  <c:v>751976.02</c:v>
                </c:pt>
                <c:pt idx="1">
                  <c:v>1018316.47</c:v>
                </c:pt>
                <c:pt idx="2">
                  <c:v>1886714.3599999999</c:v>
                </c:pt>
                <c:pt idx="3">
                  <c:v>1012614.41</c:v>
                </c:pt>
                <c:pt idx="4">
                  <c:v>1284947.6100000006</c:v>
                </c:pt>
                <c:pt idx="5">
                  <c:v>1017796.54</c:v>
                </c:pt>
                <c:pt idx="6">
                  <c:v>1484234.38</c:v>
                </c:pt>
                <c:pt idx="7">
                  <c:v>1276453.1299999999</c:v>
                </c:pt>
                <c:pt idx="8">
                  <c:v>1163583.6800000002</c:v>
                </c:pt>
                <c:pt idx="9">
                  <c:v>1565951.42</c:v>
                </c:pt>
                <c:pt idx="10" formatCode="General">
                  <c:v>886522.13999999978</c:v>
                </c:pt>
                <c:pt idx="11" formatCode="General">
                  <c:v>1191009.8100000003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091-4068-AF20-4099F99AED41}"/>
            </c:ext>
          </c:extLst>
        </c:ser>
        <c:ser>
          <c:idx val="1"/>
          <c:order val="1"/>
          <c:tx>
            <c:strRef>
              <c:f>Sheet5!$N$2</c:f>
              <c:strCache>
                <c:ptCount val="1"/>
                <c:pt idx="0">
                  <c:v>2021-22</c:v>
                </c:pt>
              </c:strCache>
            </c:strRef>
          </c:tx>
          <c:spPr>
            <a:ln w="34925" cap="rnd">
              <a:solidFill>
                <a:schemeClr val="tx1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Sheet5!$L$3:$L$14</c:f>
              <c:strCache>
                <c:ptCount val="12"/>
                <c:pt idx="0">
                  <c:v>Apr</c:v>
                </c:pt>
                <c:pt idx="1">
                  <c:v>May</c:v>
                </c:pt>
                <c:pt idx="2">
                  <c:v>Jun</c:v>
                </c:pt>
                <c:pt idx="3">
                  <c:v>Jul</c:v>
                </c:pt>
                <c:pt idx="4">
                  <c:v>Aug</c:v>
                </c:pt>
                <c:pt idx="5">
                  <c:v>Sep</c:v>
                </c:pt>
                <c:pt idx="6">
                  <c:v>Oct</c:v>
                </c:pt>
                <c:pt idx="7">
                  <c:v>Nov</c:v>
                </c:pt>
                <c:pt idx="8">
                  <c:v>Dec</c:v>
                </c:pt>
                <c:pt idx="9">
                  <c:v>Jan</c:v>
                </c:pt>
                <c:pt idx="10">
                  <c:v>Feb</c:v>
                </c:pt>
                <c:pt idx="11">
                  <c:v>Mar</c:v>
                </c:pt>
              </c:strCache>
            </c:strRef>
          </c:cat>
          <c:val>
            <c:numRef>
              <c:f>Sheet5!$N$3:$N$14</c:f>
              <c:numCache>
                <c:formatCode>_(* #,##0.00_);_(* \(#,##0.00\);_(* "-"??_);_(@_)</c:formatCode>
                <c:ptCount val="12"/>
                <c:pt idx="0">
                  <c:v>1762558.9200000002</c:v>
                </c:pt>
                <c:pt idx="1">
                  <c:v>1571897.9299999997</c:v>
                </c:pt>
                <c:pt idx="2">
                  <c:v>1272529.9099999995</c:v>
                </c:pt>
                <c:pt idx="3">
                  <c:v>1529063.8500000003</c:v>
                </c:pt>
                <c:pt idx="4">
                  <c:v>1480649.04</c:v>
                </c:pt>
                <c:pt idx="5">
                  <c:v>1442444.4799999997</c:v>
                </c:pt>
                <c:pt idx="6">
                  <c:v>1561308.2900000003</c:v>
                </c:pt>
                <c:pt idx="7">
                  <c:v>1238663.2200000002</c:v>
                </c:pt>
                <c:pt idx="8">
                  <c:v>1159514.7800000007</c:v>
                </c:pt>
                <c:pt idx="9">
                  <c:v>1506646.8400000003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091-4068-AF20-4099F99AED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9865247"/>
        <c:axId val="1989863999"/>
      </c:lineChart>
      <c:catAx>
        <c:axId val="19898652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9863999"/>
        <c:crosses val="autoZero"/>
        <c:auto val="1"/>
        <c:lblAlgn val="ctr"/>
        <c:lblOffset val="100"/>
        <c:noMultiLvlLbl val="0"/>
      </c:catAx>
      <c:valAx>
        <c:axId val="19898639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9865247"/>
        <c:crosses val="autoZero"/>
        <c:crossBetween val="between"/>
        <c:majorUnit val="200000"/>
        <c:dispUnits>
          <c:builtInUnit val="hundredThousands"/>
          <c:dispUnitsLbl>
            <c:layout>
              <c:manualLayout>
                <c:xMode val="edge"/>
                <c:yMode val="edge"/>
                <c:x val="3.0555555555555555E-2"/>
                <c:y val="0.39856481481481482"/>
              </c:manualLayout>
            </c:layout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/>
                    <a:t>in Lakhs</a:t>
                  </a:r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COVID-19 RELATED ITEMS SOLD THROUGHOUT FY20-21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'COVID Items Vol'!$B$60</c:f>
              <c:strCache>
                <c:ptCount val="1"/>
                <c:pt idx="0">
                  <c:v>Gloves</c:v>
                </c:pt>
              </c:strCache>
            </c:strRef>
          </c:tx>
          <c:spPr>
            <a:ln w="34925" cap="rnd">
              <a:solidFill>
                <a:schemeClr val="bg2">
                  <a:lumMod val="75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'COVID Items Vol'!$C$59:$N$59</c:f>
              <c:strCache>
                <c:ptCount val="12"/>
                <c:pt idx="0">
                  <c:v>Apr</c:v>
                </c:pt>
                <c:pt idx="1">
                  <c:v>May</c:v>
                </c:pt>
                <c:pt idx="2">
                  <c:v>Jun</c:v>
                </c:pt>
                <c:pt idx="3">
                  <c:v>Jul</c:v>
                </c:pt>
                <c:pt idx="4">
                  <c:v>Aug</c:v>
                </c:pt>
                <c:pt idx="5">
                  <c:v>Sep</c:v>
                </c:pt>
                <c:pt idx="6">
                  <c:v>Oct</c:v>
                </c:pt>
                <c:pt idx="7">
                  <c:v>Nov</c:v>
                </c:pt>
                <c:pt idx="8">
                  <c:v>Dec</c:v>
                </c:pt>
                <c:pt idx="9">
                  <c:v>Jan</c:v>
                </c:pt>
                <c:pt idx="10">
                  <c:v>Feb</c:v>
                </c:pt>
                <c:pt idx="11">
                  <c:v>Mar</c:v>
                </c:pt>
              </c:strCache>
            </c:strRef>
          </c:cat>
          <c:val>
            <c:numRef>
              <c:f>'COVID Items Vol'!$C$60:$N$60</c:f>
              <c:numCache>
                <c:formatCode>General</c:formatCode>
                <c:ptCount val="12"/>
                <c:pt idx="0">
                  <c:v>0.84105058365758756</c:v>
                </c:pt>
                <c:pt idx="1">
                  <c:v>0.55447470817120625</c:v>
                </c:pt>
                <c:pt idx="2">
                  <c:v>0.2291828793774319</c:v>
                </c:pt>
                <c:pt idx="3">
                  <c:v>0.24863813229571985</c:v>
                </c:pt>
                <c:pt idx="4">
                  <c:v>0.67392996108949421</c:v>
                </c:pt>
                <c:pt idx="5">
                  <c:v>0.18151750972762645</c:v>
                </c:pt>
                <c:pt idx="6">
                  <c:v>0.55116731517509732</c:v>
                </c:pt>
                <c:pt idx="7">
                  <c:v>0.46536964980544748</c:v>
                </c:pt>
                <c:pt idx="8">
                  <c:v>0.38132295719844356</c:v>
                </c:pt>
                <c:pt idx="9">
                  <c:v>0.70058365758754859</c:v>
                </c:pt>
                <c:pt idx="10">
                  <c:v>6.3229571984435795E-2</c:v>
                </c:pt>
                <c:pt idx="1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2E1-40C9-BD06-512C79DD60EA}"/>
            </c:ext>
          </c:extLst>
        </c:ser>
        <c:ser>
          <c:idx val="1"/>
          <c:order val="1"/>
          <c:tx>
            <c:strRef>
              <c:f>'COVID Items Vol'!$B$61</c:f>
              <c:strCache>
                <c:ptCount val="1"/>
                <c:pt idx="0">
                  <c:v>Masks</c:v>
                </c:pt>
              </c:strCache>
            </c:strRef>
          </c:tx>
          <c:spPr>
            <a:ln w="34925" cap="rnd">
              <a:solidFill>
                <a:schemeClr val="tx1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'COVID Items Vol'!$C$59:$N$59</c:f>
              <c:strCache>
                <c:ptCount val="12"/>
                <c:pt idx="0">
                  <c:v>Apr</c:v>
                </c:pt>
                <c:pt idx="1">
                  <c:v>May</c:v>
                </c:pt>
                <c:pt idx="2">
                  <c:v>Jun</c:v>
                </c:pt>
                <c:pt idx="3">
                  <c:v>Jul</c:v>
                </c:pt>
                <c:pt idx="4">
                  <c:v>Aug</c:v>
                </c:pt>
                <c:pt idx="5">
                  <c:v>Sep</c:v>
                </c:pt>
                <c:pt idx="6">
                  <c:v>Oct</c:v>
                </c:pt>
                <c:pt idx="7">
                  <c:v>Nov</c:v>
                </c:pt>
                <c:pt idx="8">
                  <c:v>Dec</c:v>
                </c:pt>
                <c:pt idx="9">
                  <c:v>Jan</c:v>
                </c:pt>
                <c:pt idx="10">
                  <c:v>Feb</c:v>
                </c:pt>
                <c:pt idx="11">
                  <c:v>Mar</c:v>
                </c:pt>
              </c:strCache>
            </c:strRef>
          </c:cat>
          <c:val>
            <c:numRef>
              <c:f>'COVID Items Vol'!$C$61:$N$61</c:f>
              <c:numCache>
                <c:formatCode>General</c:formatCode>
                <c:ptCount val="12"/>
                <c:pt idx="0">
                  <c:v>0.26849365799463015</c:v>
                </c:pt>
                <c:pt idx="1">
                  <c:v>0.16942875659661141</c:v>
                </c:pt>
                <c:pt idx="2">
                  <c:v>0.12609943523747802</c:v>
                </c:pt>
                <c:pt idx="3">
                  <c:v>0.13906119803721878</c:v>
                </c:pt>
                <c:pt idx="4">
                  <c:v>7.5455976298490879E-2</c:v>
                </c:pt>
                <c:pt idx="5">
                  <c:v>0.19488936209610222</c:v>
                </c:pt>
                <c:pt idx="6">
                  <c:v>0.16692898805666143</c:v>
                </c:pt>
                <c:pt idx="7">
                  <c:v>0.12443292287751134</c:v>
                </c:pt>
                <c:pt idx="8">
                  <c:v>8.730673085825387E-2</c:v>
                </c:pt>
                <c:pt idx="9">
                  <c:v>8.4344042218313126E-2</c:v>
                </c:pt>
                <c:pt idx="10">
                  <c:v>1</c:v>
                </c:pt>
                <c:pt idx="11">
                  <c:v>0.14091287843718175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2E1-40C9-BD06-512C79DD60EA}"/>
            </c:ext>
          </c:extLst>
        </c:ser>
        <c:ser>
          <c:idx val="2"/>
          <c:order val="2"/>
          <c:tx>
            <c:strRef>
              <c:f>'COVID Items Vol'!$B$62</c:f>
              <c:strCache>
                <c:ptCount val="1"/>
                <c:pt idx="0">
                  <c:v>Sanitizer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'COVID Items Vol'!$C$59:$N$59</c:f>
              <c:strCache>
                <c:ptCount val="12"/>
                <c:pt idx="0">
                  <c:v>Apr</c:v>
                </c:pt>
                <c:pt idx="1">
                  <c:v>May</c:v>
                </c:pt>
                <c:pt idx="2">
                  <c:v>Jun</c:v>
                </c:pt>
                <c:pt idx="3">
                  <c:v>Jul</c:v>
                </c:pt>
                <c:pt idx="4">
                  <c:v>Aug</c:v>
                </c:pt>
                <c:pt idx="5">
                  <c:v>Sep</c:v>
                </c:pt>
                <c:pt idx="6">
                  <c:v>Oct</c:v>
                </c:pt>
                <c:pt idx="7">
                  <c:v>Nov</c:v>
                </c:pt>
                <c:pt idx="8">
                  <c:v>Dec</c:v>
                </c:pt>
                <c:pt idx="9">
                  <c:v>Jan</c:v>
                </c:pt>
                <c:pt idx="10">
                  <c:v>Feb</c:v>
                </c:pt>
                <c:pt idx="11">
                  <c:v>Mar</c:v>
                </c:pt>
              </c:strCache>
            </c:strRef>
          </c:cat>
          <c:val>
            <c:numRef>
              <c:f>'COVID Items Vol'!$C$62:$N$62</c:f>
              <c:numCache>
                <c:formatCode>General</c:formatCode>
                <c:ptCount val="12"/>
                <c:pt idx="0">
                  <c:v>0.70588235294117652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9.4117647058823528E-2</c:v>
                </c:pt>
                <c:pt idx="7">
                  <c:v>0.22352941176470589</c:v>
                </c:pt>
                <c:pt idx="8">
                  <c:v>0.6470588235294118</c:v>
                </c:pt>
                <c:pt idx="9">
                  <c:v>0.44705882352941179</c:v>
                </c:pt>
                <c:pt idx="10">
                  <c:v>0.17647058823529413</c:v>
                </c:pt>
                <c:pt idx="11">
                  <c:v>0.28235294117647058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2E1-40C9-BD06-512C79DD60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37438944"/>
        <c:axId val="1137447680"/>
      </c:lineChart>
      <c:catAx>
        <c:axId val="11374389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Month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7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7447680"/>
        <c:crosses val="autoZero"/>
        <c:auto val="1"/>
        <c:lblAlgn val="ctr"/>
        <c:lblOffset val="100"/>
        <c:noMultiLvlLbl val="0"/>
      </c:catAx>
      <c:valAx>
        <c:axId val="1137447680"/>
        <c:scaling>
          <c:orientation val="minMax"/>
          <c:max val="1.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Normalized quantity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74389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Category based Revenue Pareto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'Gross Margin %'!$B$36</c:f>
              <c:strCache>
                <c:ptCount val="1"/>
                <c:pt idx="0">
                  <c:v>Sum of Revenue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'Gross Margin %'!$A$38:$A$67</c:f>
              <c:strCache>
                <c:ptCount val="30"/>
                <c:pt idx="0">
                  <c:v>Infusions</c:v>
                </c:pt>
                <c:pt idx="1">
                  <c:v>Gloves</c:v>
                </c:pt>
                <c:pt idx="2">
                  <c:v>Suture</c:v>
                </c:pt>
                <c:pt idx="3">
                  <c:v>Dressing</c:v>
                </c:pt>
                <c:pt idx="4">
                  <c:v>Tapes</c:v>
                </c:pt>
                <c:pt idx="5">
                  <c:v>Syringe</c:v>
                </c:pt>
                <c:pt idx="6">
                  <c:v>Injection</c:v>
                </c:pt>
                <c:pt idx="7">
                  <c:v>Medicine</c:v>
                </c:pt>
                <c:pt idx="8">
                  <c:v>I.V. Set</c:v>
                </c:pt>
                <c:pt idx="9">
                  <c:v>Treatment Machines</c:v>
                </c:pt>
                <c:pt idx="10">
                  <c:v>OT Cleaning Solution</c:v>
                </c:pt>
                <c:pt idx="11">
                  <c:v>Masks</c:v>
                </c:pt>
                <c:pt idx="12">
                  <c:v>Needles</c:v>
                </c:pt>
                <c:pt idx="13">
                  <c:v>Cotton</c:v>
                </c:pt>
                <c:pt idx="14">
                  <c:v>Surgical Gown</c:v>
                </c:pt>
                <c:pt idx="15">
                  <c:v>Treatment Machines' Aid</c:v>
                </c:pt>
                <c:pt idx="16">
                  <c:v>Sanitizer</c:v>
                </c:pt>
                <c:pt idx="17">
                  <c:v>Antiseptic Solution</c:v>
                </c:pt>
                <c:pt idx="18">
                  <c:v>Bags</c:v>
                </c:pt>
                <c:pt idx="19">
                  <c:v>Surgical Caps</c:v>
                </c:pt>
                <c:pt idx="20">
                  <c:v>Oximeter</c:v>
                </c:pt>
                <c:pt idx="21">
                  <c:v>Bandage</c:v>
                </c:pt>
                <c:pt idx="22">
                  <c:v>Oxygen Kit</c:v>
                </c:pt>
                <c:pt idx="23">
                  <c:v>Thermometer</c:v>
                </c:pt>
                <c:pt idx="24">
                  <c:v>Diaper</c:v>
                </c:pt>
                <c:pt idx="25">
                  <c:v>Shoe Cover</c:v>
                </c:pt>
                <c:pt idx="26">
                  <c:v>PPE Kits</c:v>
                </c:pt>
                <c:pt idx="27">
                  <c:v>Surgical Blade</c:v>
                </c:pt>
                <c:pt idx="28">
                  <c:v>Oxygen Set</c:v>
                </c:pt>
                <c:pt idx="29">
                  <c:v>Face Shield</c:v>
                </c:pt>
              </c:strCache>
            </c:strRef>
          </c:cat>
          <c:val>
            <c:numRef>
              <c:f>'Gross Margin %'!$B$37:$B$66</c:f>
              <c:numCache>
                <c:formatCode>_(* #,##0.00_);_(* \(#,##0.00\);_(* "-"??_);_(@_)</c:formatCode>
                <c:ptCount val="30"/>
                <c:pt idx="0">
                  <c:v>3207675</c:v>
                </c:pt>
                <c:pt idx="1">
                  <c:v>2931104</c:v>
                </c:pt>
                <c:pt idx="2">
                  <c:v>2226619.08</c:v>
                </c:pt>
                <c:pt idx="3">
                  <c:v>757865.5</c:v>
                </c:pt>
                <c:pt idx="4">
                  <c:v>652181</c:v>
                </c:pt>
                <c:pt idx="5">
                  <c:v>640111.5</c:v>
                </c:pt>
                <c:pt idx="6">
                  <c:v>324143.29999999993</c:v>
                </c:pt>
                <c:pt idx="7">
                  <c:v>311251.5</c:v>
                </c:pt>
                <c:pt idx="8">
                  <c:v>240650</c:v>
                </c:pt>
                <c:pt idx="9">
                  <c:v>237210</c:v>
                </c:pt>
                <c:pt idx="10">
                  <c:v>232550</c:v>
                </c:pt>
                <c:pt idx="11">
                  <c:v>174417</c:v>
                </c:pt>
                <c:pt idx="12">
                  <c:v>148287.29999999999</c:v>
                </c:pt>
                <c:pt idx="13">
                  <c:v>122290</c:v>
                </c:pt>
                <c:pt idx="14">
                  <c:v>110340</c:v>
                </c:pt>
                <c:pt idx="15">
                  <c:v>109470</c:v>
                </c:pt>
                <c:pt idx="16">
                  <c:v>99205</c:v>
                </c:pt>
                <c:pt idx="17">
                  <c:v>95530</c:v>
                </c:pt>
                <c:pt idx="18">
                  <c:v>86590</c:v>
                </c:pt>
                <c:pt idx="19">
                  <c:v>64430</c:v>
                </c:pt>
                <c:pt idx="20">
                  <c:v>63052</c:v>
                </c:pt>
                <c:pt idx="21">
                  <c:v>61555</c:v>
                </c:pt>
                <c:pt idx="22">
                  <c:v>54000</c:v>
                </c:pt>
                <c:pt idx="23">
                  <c:v>36000</c:v>
                </c:pt>
                <c:pt idx="24">
                  <c:v>29185</c:v>
                </c:pt>
                <c:pt idx="25">
                  <c:v>8800</c:v>
                </c:pt>
                <c:pt idx="26">
                  <c:v>7750</c:v>
                </c:pt>
                <c:pt idx="27">
                  <c:v>5710</c:v>
                </c:pt>
                <c:pt idx="28">
                  <c:v>4112</c:v>
                </c:pt>
                <c:pt idx="29">
                  <c:v>2890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25-4566-B687-1A3036171D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733455"/>
        <c:axId val="8725551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'Gross Margin %'!$C$36</c15:sqref>
                        </c15:formulaRef>
                      </c:ext>
                    </c:extLst>
                    <c:strCache>
                      <c:ptCount val="1"/>
                      <c:pt idx="0">
                        <c:v>Cumulative</c:v>
                      </c:pt>
                    </c:strCache>
                  </c:strRef>
                </c:tx>
                <c:spPr>
                  <a:gradFill rotWithShape="1">
                    <a:gsLst>
                      <a:gs pos="0">
                        <a:schemeClr val="accent2">
                          <a:tint val="94000"/>
                          <a:satMod val="105000"/>
                          <a:lumMod val="102000"/>
                        </a:schemeClr>
                      </a:gs>
                      <a:gs pos="100000">
                        <a:schemeClr val="accent2">
                          <a:shade val="74000"/>
                          <a:satMod val="128000"/>
                          <a:lumMod val="100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'Gross Margin %'!$A$38:$A$67</c15:sqref>
                        </c15:formulaRef>
                      </c:ext>
                    </c:extLst>
                    <c:strCache>
                      <c:ptCount val="30"/>
                      <c:pt idx="0">
                        <c:v>Infusions</c:v>
                      </c:pt>
                      <c:pt idx="1">
                        <c:v>Gloves</c:v>
                      </c:pt>
                      <c:pt idx="2">
                        <c:v>Suture</c:v>
                      </c:pt>
                      <c:pt idx="3">
                        <c:v>Dressing</c:v>
                      </c:pt>
                      <c:pt idx="4">
                        <c:v>Tapes</c:v>
                      </c:pt>
                      <c:pt idx="5">
                        <c:v>Syringe</c:v>
                      </c:pt>
                      <c:pt idx="6">
                        <c:v>Injection</c:v>
                      </c:pt>
                      <c:pt idx="7">
                        <c:v>Medicine</c:v>
                      </c:pt>
                      <c:pt idx="8">
                        <c:v>I.V. Set</c:v>
                      </c:pt>
                      <c:pt idx="9">
                        <c:v>Treatment Machines</c:v>
                      </c:pt>
                      <c:pt idx="10">
                        <c:v>OT Cleaning Solution</c:v>
                      </c:pt>
                      <c:pt idx="11">
                        <c:v>Masks</c:v>
                      </c:pt>
                      <c:pt idx="12">
                        <c:v>Needles</c:v>
                      </c:pt>
                      <c:pt idx="13">
                        <c:v>Cotton</c:v>
                      </c:pt>
                      <c:pt idx="14">
                        <c:v>Surgical Gown</c:v>
                      </c:pt>
                      <c:pt idx="15">
                        <c:v>Treatment Machines' Aid</c:v>
                      </c:pt>
                      <c:pt idx="16">
                        <c:v>Sanitizer</c:v>
                      </c:pt>
                      <c:pt idx="17">
                        <c:v>Antiseptic Solution</c:v>
                      </c:pt>
                      <c:pt idx="18">
                        <c:v>Bags</c:v>
                      </c:pt>
                      <c:pt idx="19">
                        <c:v>Surgical Caps</c:v>
                      </c:pt>
                      <c:pt idx="20">
                        <c:v>Oximeter</c:v>
                      </c:pt>
                      <c:pt idx="21">
                        <c:v>Bandage</c:v>
                      </c:pt>
                      <c:pt idx="22">
                        <c:v>Oxygen Kit</c:v>
                      </c:pt>
                      <c:pt idx="23">
                        <c:v>Thermometer</c:v>
                      </c:pt>
                      <c:pt idx="24">
                        <c:v>Diaper</c:v>
                      </c:pt>
                      <c:pt idx="25">
                        <c:v>Shoe Cover</c:v>
                      </c:pt>
                      <c:pt idx="26">
                        <c:v>PPE Kits</c:v>
                      </c:pt>
                      <c:pt idx="27">
                        <c:v>Surgical Blade</c:v>
                      </c:pt>
                      <c:pt idx="28">
                        <c:v>Oxygen Set</c:v>
                      </c:pt>
                      <c:pt idx="29">
                        <c:v>Face Shield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'Gross Margin %'!$C$37:$C$66</c15:sqref>
                        </c15:formulaRef>
                      </c:ext>
                    </c:extLst>
                    <c:numCache>
                      <c:formatCode>General</c:formatCode>
                      <c:ptCount val="30"/>
                      <c:pt idx="0">
                        <c:v>3207675</c:v>
                      </c:pt>
                      <c:pt idx="1">
                        <c:v>6138779</c:v>
                      </c:pt>
                      <c:pt idx="2">
                        <c:v>8365398.0800000001</c:v>
                      </c:pt>
                      <c:pt idx="3">
                        <c:v>9123263.5800000001</c:v>
                      </c:pt>
                      <c:pt idx="4">
                        <c:v>9775444.5800000001</c:v>
                      </c:pt>
                      <c:pt idx="5">
                        <c:v>10415556.08</c:v>
                      </c:pt>
                      <c:pt idx="6">
                        <c:v>10739699.380000001</c:v>
                      </c:pt>
                      <c:pt idx="7">
                        <c:v>11050950.880000001</c:v>
                      </c:pt>
                      <c:pt idx="8">
                        <c:v>11291600.880000001</c:v>
                      </c:pt>
                      <c:pt idx="9">
                        <c:v>11528810.880000001</c:v>
                      </c:pt>
                      <c:pt idx="10">
                        <c:v>11761360.880000001</c:v>
                      </c:pt>
                      <c:pt idx="11">
                        <c:v>11935777.880000001</c:v>
                      </c:pt>
                      <c:pt idx="12">
                        <c:v>12084065.180000002</c:v>
                      </c:pt>
                      <c:pt idx="13">
                        <c:v>12206355.180000002</c:v>
                      </c:pt>
                      <c:pt idx="14">
                        <c:v>12316695.180000002</c:v>
                      </c:pt>
                      <c:pt idx="15">
                        <c:v>12426165.180000002</c:v>
                      </c:pt>
                      <c:pt idx="16">
                        <c:v>12525370.180000002</c:v>
                      </c:pt>
                      <c:pt idx="17">
                        <c:v>12620900.180000002</c:v>
                      </c:pt>
                      <c:pt idx="18">
                        <c:v>12707490.180000002</c:v>
                      </c:pt>
                      <c:pt idx="19">
                        <c:v>12771920.180000002</c:v>
                      </c:pt>
                      <c:pt idx="20">
                        <c:v>12834972.180000002</c:v>
                      </c:pt>
                      <c:pt idx="21">
                        <c:v>12896527.180000002</c:v>
                      </c:pt>
                      <c:pt idx="22">
                        <c:v>12950527.180000002</c:v>
                      </c:pt>
                      <c:pt idx="23">
                        <c:v>12986527.180000002</c:v>
                      </c:pt>
                      <c:pt idx="24">
                        <c:v>13015712.180000002</c:v>
                      </c:pt>
                      <c:pt idx="25">
                        <c:v>13024512.180000002</c:v>
                      </c:pt>
                      <c:pt idx="26">
                        <c:v>13032262.180000002</c:v>
                      </c:pt>
                      <c:pt idx="27">
                        <c:v>13037972.180000002</c:v>
                      </c:pt>
                      <c:pt idx="28">
                        <c:v>13042084.180000002</c:v>
                      </c:pt>
                      <c:pt idx="29">
                        <c:v>13044974.180000002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C425-4566-B687-1A3036171DAE}"/>
                  </c:ext>
                </c:extLst>
              </c15:ser>
            </c15:filteredBarSeries>
          </c:ext>
        </c:extLst>
      </c:barChart>
      <c:lineChart>
        <c:grouping val="standard"/>
        <c:varyColors val="0"/>
        <c:ser>
          <c:idx val="2"/>
          <c:order val="2"/>
          <c:tx>
            <c:strRef>
              <c:f>'Gross Margin %'!$D$36</c:f>
              <c:strCache>
                <c:ptCount val="1"/>
                <c:pt idx="0">
                  <c:v>Cumulative %</c:v>
                </c:pt>
              </c:strCache>
            </c:strRef>
          </c:tx>
          <c:spPr>
            <a:ln w="34925" cap="rnd">
              <a:solidFill>
                <a:schemeClr val="tx1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dLbl>
              <c:idx val="5"/>
              <c:layout>
                <c:manualLayout>
                  <c:x val="-6.2578222778473136E-2"/>
                  <c:y val="-5.7471264367816091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80%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C425-4566-B687-1A3036171DA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'Gross Margin %'!$A$38:$A$67</c:f>
              <c:strCache>
                <c:ptCount val="30"/>
                <c:pt idx="0">
                  <c:v>Infusions</c:v>
                </c:pt>
                <c:pt idx="1">
                  <c:v>Gloves</c:v>
                </c:pt>
                <c:pt idx="2">
                  <c:v>Suture</c:v>
                </c:pt>
                <c:pt idx="3">
                  <c:v>Dressing</c:v>
                </c:pt>
                <c:pt idx="4">
                  <c:v>Tapes</c:v>
                </c:pt>
                <c:pt idx="5">
                  <c:v>Syringe</c:v>
                </c:pt>
                <c:pt idx="6">
                  <c:v>Injection</c:v>
                </c:pt>
                <c:pt idx="7">
                  <c:v>Medicine</c:v>
                </c:pt>
                <c:pt idx="8">
                  <c:v>I.V. Set</c:v>
                </c:pt>
                <c:pt idx="9">
                  <c:v>Treatment Machines</c:v>
                </c:pt>
                <c:pt idx="10">
                  <c:v>OT Cleaning Solution</c:v>
                </c:pt>
                <c:pt idx="11">
                  <c:v>Masks</c:v>
                </c:pt>
                <c:pt idx="12">
                  <c:v>Needles</c:v>
                </c:pt>
                <c:pt idx="13">
                  <c:v>Cotton</c:v>
                </c:pt>
                <c:pt idx="14">
                  <c:v>Surgical Gown</c:v>
                </c:pt>
                <c:pt idx="15">
                  <c:v>Treatment Machines' Aid</c:v>
                </c:pt>
                <c:pt idx="16">
                  <c:v>Sanitizer</c:v>
                </c:pt>
                <c:pt idx="17">
                  <c:v>Antiseptic Solution</c:v>
                </c:pt>
                <c:pt idx="18">
                  <c:v>Bags</c:v>
                </c:pt>
                <c:pt idx="19">
                  <c:v>Surgical Caps</c:v>
                </c:pt>
                <c:pt idx="20">
                  <c:v>Oximeter</c:v>
                </c:pt>
                <c:pt idx="21">
                  <c:v>Bandage</c:v>
                </c:pt>
                <c:pt idx="22">
                  <c:v>Oxygen Kit</c:v>
                </c:pt>
                <c:pt idx="23">
                  <c:v>Thermometer</c:v>
                </c:pt>
                <c:pt idx="24">
                  <c:v>Diaper</c:v>
                </c:pt>
                <c:pt idx="25">
                  <c:v>Shoe Cover</c:v>
                </c:pt>
                <c:pt idx="26">
                  <c:v>PPE Kits</c:v>
                </c:pt>
                <c:pt idx="27">
                  <c:v>Surgical Blade</c:v>
                </c:pt>
                <c:pt idx="28">
                  <c:v>Oxygen Set</c:v>
                </c:pt>
                <c:pt idx="29">
                  <c:v>Face Shield</c:v>
                </c:pt>
              </c:strCache>
            </c:strRef>
          </c:cat>
          <c:val>
            <c:numRef>
              <c:f>'Gross Margin %'!$D$37:$D$66</c:f>
              <c:numCache>
                <c:formatCode>0.00%</c:formatCode>
                <c:ptCount val="30"/>
                <c:pt idx="0">
                  <c:v>0.24589354917374007</c:v>
                </c:pt>
                <c:pt idx="1">
                  <c:v>0.470585753202311</c:v>
                </c:pt>
                <c:pt idx="2">
                  <c:v>0.64127364029784528</c:v>
                </c:pt>
                <c:pt idx="3">
                  <c:v>0.69936999905966846</c:v>
                </c:pt>
                <c:pt idx="4">
                  <c:v>0.74936480863161037</c:v>
                </c:pt>
                <c:pt idx="5">
                  <c:v>0.79843439598130339</c:v>
                </c:pt>
                <c:pt idx="6">
                  <c:v>0.8232825325530847</c:v>
                </c:pt>
                <c:pt idx="7">
                  <c:v>0.84714241113200883</c:v>
                </c:pt>
                <c:pt idx="8">
                  <c:v>0.86559012874949204</c:v>
                </c:pt>
                <c:pt idx="9">
                  <c:v>0.88377414327699344</c:v>
                </c:pt>
                <c:pt idx="10">
                  <c:v>0.9016009321070193</c:v>
                </c:pt>
                <c:pt idx="11">
                  <c:v>0.91497136868997619</c:v>
                </c:pt>
                <c:pt idx="12">
                  <c:v>0.92633875799668319</c:v>
                </c:pt>
                <c:pt idx="13">
                  <c:v>0.9357132495297894</c:v>
                </c:pt>
                <c:pt idx="14">
                  <c:v>0.94417167945670855</c:v>
                </c:pt>
                <c:pt idx="15">
                  <c:v>0.95256341703238234</c:v>
                </c:pt>
                <c:pt idx="16">
                  <c:v>0.96016826152123513</c:v>
                </c:pt>
                <c:pt idx="17">
                  <c:v>0.96749138831948234</c:v>
                </c:pt>
                <c:pt idx="18">
                  <c:v>0.97412919371527651</c:v>
                </c:pt>
                <c:pt idx="19">
                  <c:v>0.97906826060118735</c:v>
                </c:pt>
                <c:pt idx="20">
                  <c:v>0.98390169293535545</c:v>
                </c:pt>
                <c:pt idx="21">
                  <c:v>0.98862036843065637</c:v>
                </c:pt>
                <c:pt idx="22">
                  <c:v>0.99275989368037221</c:v>
                </c:pt>
                <c:pt idx="23">
                  <c:v>0.99551957718018269</c:v>
                </c:pt>
                <c:pt idx="24">
                  <c:v>0.99775683726190401</c:v>
                </c:pt>
                <c:pt idx="25">
                  <c:v>0.99843142656185768</c:v>
                </c:pt>
                <c:pt idx="26">
                  <c:v>0.99902552509306697</c:v>
                </c:pt>
                <c:pt idx="27">
                  <c:v>0.9994632415592869</c:v>
                </c:pt>
                <c:pt idx="28">
                  <c:v>0.99977845874126525</c:v>
                </c:pt>
                <c:pt idx="29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425-4566-B687-1A3036171D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726383"/>
        <c:axId val="8728047"/>
      </c:lineChart>
      <c:catAx>
        <c:axId val="873345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Category</a:t>
                </a:r>
              </a:p>
            </c:rich>
          </c:tx>
          <c:layout>
            <c:manualLayout>
              <c:xMode val="edge"/>
              <c:yMode val="edge"/>
              <c:x val="0.45800332885218614"/>
              <c:y val="0.764539291977864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5551"/>
        <c:crosses val="autoZero"/>
        <c:auto val="1"/>
        <c:lblAlgn val="ctr"/>
        <c:lblOffset val="100"/>
        <c:noMultiLvlLbl val="0"/>
      </c:catAx>
      <c:valAx>
        <c:axId val="87255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 in  Lacs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33455"/>
        <c:crosses val="autoZero"/>
        <c:crossBetween val="between"/>
        <c:dispUnits>
          <c:builtInUnit val="hundredThousands"/>
        </c:dispUnits>
      </c:valAx>
      <c:valAx>
        <c:axId val="872804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Cumulative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6383"/>
        <c:crosses val="max"/>
        <c:crossBetween val="between"/>
      </c:valAx>
      <c:catAx>
        <c:axId val="872638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72804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6573266756289604"/>
          <c:y val="0.86138704573220337"/>
          <c:w val="0.47638060226698792"/>
          <c:h val="7.222403049612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Category wise Gross Margin %</a:t>
            </a:r>
          </a:p>
        </c:rich>
      </c:tx>
      <c:layout>
        <c:manualLayout>
          <c:xMode val="edge"/>
          <c:yMode val="edge"/>
          <c:x val="0.22607197309885335"/>
          <c:y val="3.193612774451097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'Gross Margin %'!$D$2</c:f>
              <c:strCache>
                <c:ptCount val="1"/>
                <c:pt idx="0">
                  <c:v>Sum of Revenue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4000"/>
                    <a:satMod val="105000"/>
                    <a:lumMod val="102000"/>
                  </a:schemeClr>
                </a:gs>
                <a:gs pos="100000">
                  <a:schemeClr val="accent2">
                    <a:shade val="74000"/>
                    <a:satMod val="128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'Gross Margin %'!$B$3:$B$32</c:f>
              <c:strCache>
                <c:ptCount val="30"/>
                <c:pt idx="0">
                  <c:v>Surgical Gown</c:v>
                </c:pt>
                <c:pt idx="1">
                  <c:v>Suture</c:v>
                </c:pt>
                <c:pt idx="2">
                  <c:v>Surgical Caps</c:v>
                </c:pt>
                <c:pt idx="3">
                  <c:v>OT Cleaning Solution</c:v>
                </c:pt>
                <c:pt idx="4">
                  <c:v>Masks</c:v>
                </c:pt>
                <c:pt idx="5">
                  <c:v>Bandage</c:v>
                </c:pt>
                <c:pt idx="6">
                  <c:v>Oxygen Kit</c:v>
                </c:pt>
                <c:pt idx="7">
                  <c:v>Antiseptic Solution</c:v>
                </c:pt>
                <c:pt idx="8">
                  <c:v>Face Shield</c:v>
                </c:pt>
                <c:pt idx="9">
                  <c:v>PPE Kits</c:v>
                </c:pt>
                <c:pt idx="10">
                  <c:v>Shoe Cover</c:v>
                </c:pt>
                <c:pt idx="11">
                  <c:v>Medicine</c:v>
                </c:pt>
                <c:pt idx="12">
                  <c:v>Other Surgical Items</c:v>
                </c:pt>
                <c:pt idx="13">
                  <c:v>Dressing</c:v>
                </c:pt>
                <c:pt idx="14">
                  <c:v>Treatment Machines' Aid</c:v>
                </c:pt>
                <c:pt idx="15">
                  <c:v>Gloves</c:v>
                </c:pt>
                <c:pt idx="16">
                  <c:v>Oximeter</c:v>
                </c:pt>
                <c:pt idx="17">
                  <c:v>Oxygen Set</c:v>
                </c:pt>
                <c:pt idx="18">
                  <c:v>Sanitizer</c:v>
                </c:pt>
                <c:pt idx="19">
                  <c:v>Misc.</c:v>
                </c:pt>
                <c:pt idx="20">
                  <c:v>Tapes</c:v>
                </c:pt>
                <c:pt idx="21">
                  <c:v>Bags</c:v>
                </c:pt>
                <c:pt idx="22">
                  <c:v>I.V. Set</c:v>
                </c:pt>
                <c:pt idx="23">
                  <c:v>Infusions</c:v>
                </c:pt>
                <c:pt idx="24">
                  <c:v>Injection</c:v>
                </c:pt>
                <c:pt idx="25">
                  <c:v>Cotton</c:v>
                </c:pt>
                <c:pt idx="26">
                  <c:v>Needles</c:v>
                </c:pt>
                <c:pt idx="27">
                  <c:v>Syringe</c:v>
                </c:pt>
                <c:pt idx="28">
                  <c:v>Diaper</c:v>
                </c:pt>
                <c:pt idx="29">
                  <c:v>Surgical Blade</c:v>
                </c:pt>
              </c:strCache>
            </c:strRef>
          </c:cat>
          <c:val>
            <c:numRef>
              <c:f>'Gross Margin %'!$D$3:$D$32</c:f>
              <c:numCache>
                <c:formatCode>_(* #,##0.00_);_(* \(#,##0.00\);_(* "-"??_);_(@_)</c:formatCode>
                <c:ptCount val="30"/>
                <c:pt idx="0">
                  <c:v>110340</c:v>
                </c:pt>
                <c:pt idx="1">
                  <c:v>2226619.08</c:v>
                </c:pt>
                <c:pt idx="2">
                  <c:v>64430</c:v>
                </c:pt>
                <c:pt idx="3">
                  <c:v>232550</c:v>
                </c:pt>
                <c:pt idx="4">
                  <c:v>174417</c:v>
                </c:pt>
                <c:pt idx="5">
                  <c:v>61555</c:v>
                </c:pt>
                <c:pt idx="6">
                  <c:v>54000</c:v>
                </c:pt>
                <c:pt idx="7">
                  <c:v>95530</c:v>
                </c:pt>
                <c:pt idx="8">
                  <c:v>2890</c:v>
                </c:pt>
                <c:pt idx="9">
                  <c:v>7750</c:v>
                </c:pt>
                <c:pt idx="10">
                  <c:v>8800</c:v>
                </c:pt>
                <c:pt idx="11">
                  <c:v>311251.5</c:v>
                </c:pt>
                <c:pt idx="12">
                  <c:v>1287357.5</c:v>
                </c:pt>
                <c:pt idx="13">
                  <c:v>757865.5</c:v>
                </c:pt>
                <c:pt idx="14">
                  <c:v>109470</c:v>
                </c:pt>
                <c:pt idx="15">
                  <c:v>2931104</c:v>
                </c:pt>
                <c:pt idx="16">
                  <c:v>63052</c:v>
                </c:pt>
                <c:pt idx="17">
                  <c:v>4112</c:v>
                </c:pt>
                <c:pt idx="18">
                  <c:v>99205</c:v>
                </c:pt>
                <c:pt idx="19">
                  <c:v>1768591.8499999999</c:v>
                </c:pt>
                <c:pt idx="20">
                  <c:v>652181</c:v>
                </c:pt>
                <c:pt idx="21">
                  <c:v>86590</c:v>
                </c:pt>
                <c:pt idx="22">
                  <c:v>240650</c:v>
                </c:pt>
                <c:pt idx="23">
                  <c:v>3207675</c:v>
                </c:pt>
                <c:pt idx="24">
                  <c:v>324143.29999999993</c:v>
                </c:pt>
                <c:pt idx="25">
                  <c:v>122290</c:v>
                </c:pt>
                <c:pt idx="26">
                  <c:v>148287.29999999999</c:v>
                </c:pt>
                <c:pt idx="27">
                  <c:v>640111.5</c:v>
                </c:pt>
                <c:pt idx="28">
                  <c:v>29185</c:v>
                </c:pt>
                <c:pt idx="29">
                  <c:v>5710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7C-4B3D-AA63-9B4A47BF5C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3"/>
        <c:overlap val="-6"/>
        <c:axId val="1526195968"/>
        <c:axId val="152619846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'Gross Margin %'!$C$2</c15:sqref>
                        </c15:formulaRef>
                      </c:ext>
                    </c:extLst>
                    <c:strCache>
                      <c:ptCount val="1"/>
                      <c:pt idx="0">
                        <c:v>Sum of Total Cost</c:v>
                      </c:pt>
                    </c:strCache>
                  </c:strRef>
                </c:tx>
                <c:spPr>
                  <a:gradFill rotWithShape="1">
                    <a:gsLst>
                      <a:gs pos="0">
                        <a:schemeClr val="accent1">
                          <a:tint val="94000"/>
                          <a:satMod val="105000"/>
                          <a:lumMod val="102000"/>
                        </a:schemeClr>
                      </a:gs>
                      <a:gs pos="100000">
                        <a:schemeClr val="accent1">
                          <a:shade val="74000"/>
                          <a:satMod val="128000"/>
                          <a:lumMod val="100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'Gross Margin %'!$B$3:$B$32</c15:sqref>
                        </c15:formulaRef>
                      </c:ext>
                    </c:extLst>
                    <c:strCache>
                      <c:ptCount val="30"/>
                      <c:pt idx="0">
                        <c:v>Surgical Gown</c:v>
                      </c:pt>
                      <c:pt idx="1">
                        <c:v>Suture</c:v>
                      </c:pt>
                      <c:pt idx="2">
                        <c:v>Surgical Caps</c:v>
                      </c:pt>
                      <c:pt idx="3">
                        <c:v>OT Cleaning Solution</c:v>
                      </c:pt>
                      <c:pt idx="4">
                        <c:v>Masks</c:v>
                      </c:pt>
                      <c:pt idx="5">
                        <c:v>Bandage</c:v>
                      </c:pt>
                      <c:pt idx="6">
                        <c:v>Oxygen Kit</c:v>
                      </c:pt>
                      <c:pt idx="7">
                        <c:v>Antiseptic Solution</c:v>
                      </c:pt>
                      <c:pt idx="8">
                        <c:v>Face Shield</c:v>
                      </c:pt>
                      <c:pt idx="9">
                        <c:v>PPE Kits</c:v>
                      </c:pt>
                      <c:pt idx="10">
                        <c:v>Shoe Cover</c:v>
                      </c:pt>
                      <c:pt idx="11">
                        <c:v>Medicine</c:v>
                      </c:pt>
                      <c:pt idx="12">
                        <c:v>Other Surgical Items</c:v>
                      </c:pt>
                      <c:pt idx="13">
                        <c:v>Dressing</c:v>
                      </c:pt>
                      <c:pt idx="14">
                        <c:v>Treatment Machines' Aid</c:v>
                      </c:pt>
                      <c:pt idx="15">
                        <c:v>Gloves</c:v>
                      </c:pt>
                      <c:pt idx="16">
                        <c:v>Oximeter</c:v>
                      </c:pt>
                      <c:pt idx="17">
                        <c:v>Oxygen Set</c:v>
                      </c:pt>
                      <c:pt idx="18">
                        <c:v>Sanitizer</c:v>
                      </c:pt>
                      <c:pt idx="19">
                        <c:v>Misc.</c:v>
                      </c:pt>
                      <c:pt idx="20">
                        <c:v>Tapes</c:v>
                      </c:pt>
                      <c:pt idx="21">
                        <c:v>Bags</c:v>
                      </c:pt>
                      <c:pt idx="22">
                        <c:v>I.V. Set</c:v>
                      </c:pt>
                      <c:pt idx="23">
                        <c:v>Infusions</c:v>
                      </c:pt>
                      <c:pt idx="24">
                        <c:v>Injection</c:v>
                      </c:pt>
                      <c:pt idx="25">
                        <c:v>Cotton</c:v>
                      </c:pt>
                      <c:pt idx="26">
                        <c:v>Needles</c:v>
                      </c:pt>
                      <c:pt idx="27">
                        <c:v>Syringe</c:v>
                      </c:pt>
                      <c:pt idx="28">
                        <c:v>Diaper</c:v>
                      </c:pt>
                      <c:pt idx="29">
                        <c:v>Surgical Blade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'Gross Margin %'!$C$3:$C$32</c15:sqref>
                        </c15:formulaRef>
                      </c:ext>
                    </c:extLst>
                    <c:numCache>
                      <c:formatCode>_(* #,##0.00_);_(* \(#,##0.00\);_(* "-"??_);_(@_)</c:formatCode>
                      <c:ptCount val="30"/>
                      <c:pt idx="0">
                        <c:v>16125</c:v>
                      </c:pt>
                      <c:pt idx="1">
                        <c:v>465475.74000000011</c:v>
                      </c:pt>
                      <c:pt idx="2">
                        <c:v>14335</c:v>
                      </c:pt>
                      <c:pt idx="3">
                        <c:v>66350</c:v>
                      </c:pt>
                      <c:pt idx="4">
                        <c:v>51029.279999999999</c:v>
                      </c:pt>
                      <c:pt idx="5">
                        <c:v>21547.5</c:v>
                      </c:pt>
                      <c:pt idx="6">
                        <c:v>19200</c:v>
                      </c:pt>
                      <c:pt idx="7">
                        <c:v>35460</c:v>
                      </c:pt>
                      <c:pt idx="8">
                        <c:v>1150</c:v>
                      </c:pt>
                      <c:pt idx="9">
                        <c:v>3600</c:v>
                      </c:pt>
                      <c:pt idx="10">
                        <c:v>4205</c:v>
                      </c:pt>
                      <c:pt idx="11">
                        <c:v>153337.77000000002</c:v>
                      </c:pt>
                      <c:pt idx="12">
                        <c:v>689290.14000000025</c:v>
                      </c:pt>
                      <c:pt idx="13">
                        <c:v>422106.58000000019</c:v>
                      </c:pt>
                      <c:pt idx="14">
                        <c:v>63690</c:v>
                      </c:pt>
                      <c:pt idx="15">
                        <c:v>1724707.5</c:v>
                      </c:pt>
                      <c:pt idx="16">
                        <c:v>38200</c:v>
                      </c:pt>
                      <c:pt idx="17">
                        <c:v>2664</c:v>
                      </c:pt>
                      <c:pt idx="18">
                        <c:v>64530</c:v>
                      </c:pt>
                      <c:pt idx="19">
                        <c:v>1153073.7899999996</c:v>
                      </c:pt>
                      <c:pt idx="20">
                        <c:v>430031.94000000006</c:v>
                      </c:pt>
                      <c:pt idx="21">
                        <c:v>58748.349999999991</c:v>
                      </c:pt>
                      <c:pt idx="22">
                        <c:v>170067</c:v>
                      </c:pt>
                      <c:pt idx="23">
                        <c:v>2303222.640000002</c:v>
                      </c:pt>
                      <c:pt idx="24">
                        <c:v>238617.3</c:v>
                      </c:pt>
                      <c:pt idx="25">
                        <c:v>91630</c:v>
                      </c:pt>
                      <c:pt idx="26">
                        <c:v>113108.84999999998</c:v>
                      </c:pt>
                      <c:pt idx="27">
                        <c:v>503031.71999999991</c:v>
                      </c:pt>
                      <c:pt idx="28">
                        <c:v>23012</c:v>
                      </c:pt>
                      <c:pt idx="29">
                        <c:v>4563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167C-4B3D-AA63-9B4A47BF5C94}"/>
                  </c:ext>
                </c:extLst>
              </c15:ser>
            </c15:filteredBarSeries>
          </c:ext>
        </c:extLst>
      </c:barChart>
      <c:lineChart>
        <c:grouping val="standard"/>
        <c:varyColors val="0"/>
        <c:ser>
          <c:idx val="2"/>
          <c:order val="2"/>
          <c:tx>
            <c:strRef>
              <c:f>'Gross Margin %'!$E$2</c:f>
              <c:strCache>
                <c:ptCount val="1"/>
                <c:pt idx="0">
                  <c:v>Gross Margin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'Gross Margin %'!$B$3:$B$32</c:f>
              <c:strCache>
                <c:ptCount val="30"/>
                <c:pt idx="0">
                  <c:v>Surgical Gown</c:v>
                </c:pt>
                <c:pt idx="1">
                  <c:v>Suture</c:v>
                </c:pt>
                <c:pt idx="2">
                  <c:v>Surgical Caps</c:v>
                </c:pt>
                <c:pt idx="3">
                  <c:v>OT Cleaning Solution</c:v>
                </c:pt>
                <c:pt idx="4">
                  <c:v>Masks</c:v>
                </c:pt>
                <c:pt idx="5">
                  <c:v>Bandage</c:v>
                </c:pt>
                <c:pt idx="6">
                  <c:v>Oxygen Kit</c:v>
                </c:pt>
                <c:pt idx="7">
                  <c:v>Antiseptic Solution</c:v>
                </c:pt>
                <c:pt idx="8">
                  <c:v>Face Shield</c:v>
                </c:pt>
                <c:pt idx="9">
                  <c:v>PPE Kits</c:v>
                </c:pt>
                <c:pt idx="10">
                  <c:v>Shoe Cover</c:v>
                </c:pt>
                <c:pt idx="11">
                  <c:v>Medicine</c:v>
                </c:pt>
                <c:pt idx="12">
                  <c:v>Other Surgical Items</c:v>
                </c:pt>
                <c:pt idx="13">
                  <c:v>Dressing</c:v>
                </c:pt>
                <c:pt idx="14">
                  <c:v>Treatment Machines' Aid</c:v>
                </c:pt>
                <c:pt idx="15">
                  <c:v>Gloves</c:v>
                </c:pt>
                <c:pt idx="16">
                  <c:v>Oximeter</c:v>
                </c:pt>
                <c:pt idx="17">
                  <c:v>Oxygen Set</c:v>
                </c:pt>
                <c:pt idx="18">
                  <c:v>Sanitizer</c:v>
                </c:pt>
                <c:pt idx="19">
                  <c:v>Misc.</c:v>
                </c:pt>
                <c:pt idx="20">
                  <c:v>Tapes</c:v>
                </c:pt>
                <c:pt idx="21">
                  <c:v>Bags</c:v>
                </c:pt>
                <c:pt idx="22">
                  <c:v>I.V. Set</c:v>
                </c:pt>
                <c:pt idx="23">
                  <c:v>Infusions</c:v>
                </c:pt>
                <c:pt idx="24">
                  <c:v>Injection</c:v>
                </c:pt>
                <c:pt idx="25">
                  <c:v>Cotton</c:v>
                </c:pt>
                <c:pt idx="26">
                  <c:v>Needles</c:v>
                </c:pt>
                <c:pt idx="27">
                  <c:v>Syringe</c:v>
                </c:pt>
                <c:pt idx="28">
                  <c:v>Diaper</c:v>
                </c:pt>
                <c:pt idx="29">
                  <c:v>Surgical Blade</c:v>
                </c:pt>
              </c:strCache>
            </c:strRef>
          </c:cat>
          <c:val>
            <c:numRef>
              <c:f>'Gross Margin %'!$E$3:$E$32</c:f>
              <c:numCache>
                <c:formatCode>0.00%</c:formatCode>
                <c:ptCount val="30"/>
                <c:pt idx="0">
                  <c:v>0.85386079390973357</c:v>
                </c:pt>
                <c:pt idx="1">
                  <c:v>0.79094954131085582</c:v>
                </c:pt>
                <c:pt idx="2">
                  <c:v>0.77751047648610894</c:v>
                </c:pt>
                <c:pt idx="3">
                  <c:v>0.71468501397548911</c:v>
                </c:pt>
                <c:pt idx="4">
                  <c:v>0.70742943635081446</c:v>
                </c:pt>
                <c:pt idx="5">
                  <c:v>0.64994720168954589</c:v>
                </c:pt>
                <c:pt idx="6">
                  <c:v>0.64444444444444449</c:v>
                </c:pt>
                <c:pt idx="7">
                  <c:v>0.62880770438605671</c:v>
                </c:pt>
                <c:pt idx="8">
                  <c:v>0.60207612456747406</c:v>
                </c:pt>
                <c:pt idx="9">
                  <c:v>0.53548387096774197</c:v>
                </c:pt>
                <c:pt idx="10">
                  <c:v>0.52215909090909096</c:v>
                </c:pt>
                <c:pt idx="11">
                  <c:v>0.50735090433299113</c:v>
                </c:pt>
                <c:pt idx="12">
                  <c:v>0.46456975626428537</c:v>
                </c:pt>
                <c:pt idx="13">
                  <c:v>0.4430323322542058</c:v>
                </c:pt>
                <c:pt idx="14">
                  <c:v>0.41819676623732527</c:v>
                </c:pt>
                <c:pt idx="15">
                  <c:v>0.41158433818793194</c:v>
                </c:pt>
                <c:pt idx="16">
                  <c:v>0.39415085960794266</c:v>
                </c:pt>
                <c:pt idx="17">
                  <c:v>0.3521400778210117</c:v>
                </c:pt>
                <c:pt idx="18">
                  <c:v>0.34952875359104885</c:v>
                </c:pt>
                <c:pt idx="19">
                  <c:v>0.34802719462944509</c:v>
                </c:pt>
                <c:pt idx="20">
                  <c:v>0.34062485720988489</c:v>
                </c:pt>
                <c:pt idx="21">
                  <c:v>0.32153424182931062</c:v>
                </c:pt>
                <c:pt idx="22">
                  <c:v>0.29330147517141075</c:v>
                </c:pt>
                <c:pt idx="23">
                  <c:v>0.28196508686197885</c:v>
                </c:pt>
                <c:pt idx="24">
                  <c:v>0.26385243810376446</c:v>
                </c:pt>
                <c:pt idx="25">
                  <c:v>0.25071551230681166</c:v>
                </c:pt>
                <c:pt idx="26">
                  <c:v>0.23723171168400811</c:v>
                </c:pt>
                <c:pt idx="27">
                  <c:v>0.21414984733128539</c:v>
                </c:pt>
                <c:pt idx="28">
                  <c:v>0.21151276340585917</c:v>
                </c:pt>
                <c:pt idx="29">
                  <c:v>0.20087565674255692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67C-4B3D-AA63-9B4A47BF5C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26190144"/>
        <c:axId val="1526203040"/>
      </c:lineChart>
      <c:catAx>
        <c:axId val="15261959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66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6198464"/>
        <c:crosses val="autoZero"/>
        <c:auto val="1"/>
        <c:lblAlgn val="ctr"/>
        <c:lblOffset val="100"/>
        <c:noMultiLvlLbl val="0"/>
      </c:catAx>
      <c:valAx>
        <c:axId val="1526198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Revenue in Lacs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6195968"/>
        <c:crosses val="autoZero"/>
        <c:crossBetween val="between"/>
        <c:dispUnits>
          <c:builtInUnit val="hundredThousands"/>
        </c:dispUnits>
      </c:valAx>
      <c:valAx>
        <c:axId val="152620304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Gross Margin %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6190144"/>
        <c:crosses val="max"/>
        <c:crossBetween val="between"/>
      </c:valAx>
      <c:catAx>
        <c:axId val="1526190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2620304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Sales vs Revenue Scatter Plot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'Volume vs Sale Scatter'!$C$1</c:f>
              <c:strCache>
                <c:ptCount val="1"/>
                <c:pt idx="0">
                  <c:v>Sum of Revenue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solidFill>
                <a:schemeClr val="bg2">
                  <a:lumMod val="75000"/>
                </a:schemeClr>
              </a:solidFill>
              <a:ln w="9525" cap="rnd">
                <a:solidFill>
                  <a:schemeClr val="bg2">
                    <a:lumMod val="75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dLbl>
              <c:idx val="0"/>
              <c:layout>
                <c:manualLayout>
                  <c:x val="-0.11201629327902241"/>
                  <c:y val="0.10018214936247723"/>
                </c:manualLayout>
              </c:layout>
              <c:tx>
                <c:rich>
                  <a:bodyPr/>
                  <a:lstStyle/>
                  <a:p>
                    <a:fld id="{74724051-92BF-4A9C-9CA2-8F5BFD1ECBD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8A57-4BB3-8984-5E8CC140271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060BC2B1-7248-48BD-9340-7E5078E435FD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1-8A57-4BB3-8984-5E8CC140271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E1295F9E-8BA6-4B7F-AEC4-DD816C67605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8A57-4BB3-8984-5E8CC140271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987166AA-11B5-4D8F-8CEF-62E956CB296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8A57-4BB3-8984-5E8CC1402718}"/>
                </c:ext>
              </c:extLst>
            </c:dLbl>
            <c:dLbl>
              <c:idx val="4"/>
              <c:layout>
                <c:manualLayout>
                  <c:x val="0.15614392396469789"/>
                  <c:y val="-2.7322404371584699E-2"/>
                </c:manualLayout>
              </c:layout>
              <c:tx>
                <c:rich>
                  <a:bodyPr/>
                  <a:lstStyle/>
                  <a:p>
                    <a:fld id="{3936B3F0-D148-4C22-A00C-47972CD624E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8A57-4BB3-8984-5E8CC1402718}"/>
                </c:ext>
              </c:extLst>
            </c:dLbl>
            <c:dLbl>
              <c:idx val="5"/>
              <c:layout>
                <c:manualLayout>
                  <c:x val="-5.7705363204344905E-2"/>
                  <c:y val="-0.14116575591985428"/>
                </c:manualLayout>
              </c:layout>
              <c:tx>
                <c:rich>
                  <a:bodyPr/>
                  <a:lstStyle/>
                  <a:p>
                    <a:fld id="{EBAF6519-771C-4625-B958-5D2314FDE06D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8A57-4BB3-8984-5E8CC1402718}"/>
                </c:ext>
              </c:extLst>
            </c:dLbl>
            <c:dLbl>
              <c:idx val="6"/>
              <c:layout>
                <c:manualLayout>
                  <c:x val="-2.7155465037338764E-2"/>
                  <c:y val="-9.5628415300546527E-2"/>
                </c:manualLayout>
              </c:layout>
              <c:tx>
                <c:rich>
                  <a:bodyPr/>
                  <a:lstStyle/>
                  <a:p>
                    <a:fld id="{3D883E01-0675-40B1-8FBF-E3DF5427DDE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8A57-4BB3-8984-5E8CC1402718}"/>
                </c:ext>
              </c:extLst>
            </c:dLbl>
            <c:dLbl>
              <c:idx val="7"/>
              <c:tx>
                <c:rich>
                  <a:bodyPr/>
                  <a:lstStyle/>
                  <a:p>
                    <a:fld id="{D4A4F463-598A-4D41-A654-2775F8CF5EBF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7-8A57-4BB3-8984-5E8CC1402718}"/>
                </c:ext>
              </c:extLst>
            </c:dLbl>
            <c:dLbl>
              <c:idx val="8"/>
              <c:layout>
                <c:manualLayout>
                  <c:x val="0.20706042090970803"/>
                  <c:y val="-4.5537340619307837E-3"/>
                </c:manualLayout>
              </c:layout>
              <c:tx>
                <c:rich>
                  <a:bodyPr/>
                  <a:lstStyle/>
                  <a:p>
                    <a:fld id="{598E5D92-FAEF-467E-B92F-7C3201660D15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8A57-4BB3-8984-5E8CC1402718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8A57-4BB3-8984-5E8CC1402718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8A57-4BB3-8984-5E8CC1402718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8A57-4BB3-8984-5E8CC1402718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8A57-4BB3-8984-5E8CC1402718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8A57-4BB3-8984-5E8CC1402718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8A57-4BB3-8984-5E8CC1402718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8A57-4BB3-8984-5E8CC1402718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8A57-4BB3-8984-5E8CC1402718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8A57-4BB3-8984-5E8CC1402718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8A57-4BB3-8984-5E8CC1402718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8A57-4BB3-8984-5E8CC1402718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8A57-4BB3-8984-5E8CC1402718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8A57-4BB3-8984-5E8CC1402718}"/>
                </c:ext>
              </c:extLst>
            </c:dLbl>
            <c:dLbl>
              <c:idx val="2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8A57-4BB3-8984-5E8CC1402718}"/>
                </c:ext>
              </c:extLst>
            </c:dLbl>
            <c:dLbl>
              <c:idx val="2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8A57-4BB3-8984-5E8CC1402718}"/>
                </c:ext>
              </c:extLst>
            </c:dLbl>
            <c:dLbl>
              <c:idx val="2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8A57-4BB3-8984-5E8CC1402718}"/>
                </c:ext>
              </c:extLst>
            </c:dLbl>
            <c:dLbl>
              <c:idx val="2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8A57-4BB3-8984-5E8CC1402718}"/>
                </c:ext>
              </c:extLst>
            </c:dLbl>
            <c:dLbl>
              <c:idx val="2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A-8A57-4BB3-8984-5E8CC1402718}"/>
                </c:ext>
              </c:extLst>
            </c:dLbl>
            <c:dLbl>
              <c:idx val="2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8A57-4BB3-8984-5E8CC1402718}"/>
                </c:ext>
              </c:extLst>
            </c:dLbl>
            <c:dLbl>
              <c:idx val="2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8A57-4BB3-8984-5E8CC1402718}"/>
                </c:ext>
              </c:extLst>
            </c:dLbl>
            <c:dLbl>
              <c:idx val="2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8A57-4BB3-8984-5E8CC1402718}"/>
                </c:ext>
              </c:extLst>
            </c:dLbl>
            <c:dLbl>
              <c:idx val="3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E-8A57-4BB3-8984-5E8CC1402718}"/>
                </c:ext>
              </c:extLst>
            </c:dLbl>
            <c:dLbl>
              <c:idx val="3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8A57-4BB3-8984-5E8CC1402718}"/>
                </c:ext>
              </c:extLst>
            </c:dLbl>
            <c:dLbl>
              <c:idx val="3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8A57-4BB3-8984-5E8CC1402718}"/>
                </c:ext>
              </c:extLst>
            </c:dLbl>
            <c:dLbl>
              <c:idx val="33"/>
              <c:tx>
                <c:rich>
                  <a:bodyPr/>
                  <a:lstStyle/>
                  <a:p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21-8A57-4BB3-8984-5E8CC140271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'Volume vs Sale Scatter'!$B$2:$B$35</c:f>
              <c:numCache>
                <c:formatCode>General</c:formatCode>
                <c:ptCount val="34"/>
                <c:pt idx="0">
                  <c:v>173927</c:v>
                </c:pt>
                <c:pt idx="1">
                  <c:v>30277</c:v>
                </c:pt>
                <c:pt idx="2">
                  <c:v>6075</c:v>
                </c:pt>
                <c:pt idx="3">
                  <c:v>69428</c:v>
                </c:pt>
                <c:pt idx="4">
                  <c:v>38220</c:v>
                </c:pt>
                <c:pt idx="5">
                  <c:v>12488</c:v>
                </c:pt>
                <c:pt idx="6">
                  <c:v>3613</c:v>
                </c:pt>
                <c:pt idx="7">
                  <c:v>25937</c:v>
                </c:pt>
                <c:pt idx="8">
                  <c:v>9646</c:v>
                </c:pt>
                <c:pt idx="9">
                  <c:v>5112</c:v>
                </c:pt>
                <c:pt idx="10">
                  <c:v>23341</c:v>
                </c:pt>
                <c:pt idx="11">
                  <c:v>908</c:v>
                </c:pt>
                <c:pt idx="12">
                  <c:v>154</c:v>
                </c:pt>
                <c:pt idx="13">
                  <c:v>27838</c:v>
                </c:pt>
                <c:pt idx="14">
                  <c:v>38737</c:v>
                </c:pt>
                <c:pt idx="15">
                  <c:v>1361</c:v>
                </c:pt>
                <c:pt idx="16">
                  <c:v>781</c:v>
                </c:pt>
                <c:pt idx="17">
                  <c:v>7264</c:v>
                </c:pt>
                <c:pt idx="18">
                  <c:v>304</c:v>
                </c:pt>
                <c:pt idx="19">
                  <c:v>516</c:v>
                </c:pt>
                <c:pt idx="20">
                  <c:v>1567</c:v>
                </c:pt>
                <c:pt idx="21">
                  <c:v>19700</c:v>
                </c:pt>
                <c:pt idx="22">
                  <c:v>56</c:v>
                </c:pt>
                <c:pt idx="23">
                  <c:v>560</c:v>
                </c:pt>
                <c:pt idx="24">
                  <c:v>9</c:v>
                </c:pt>
                <c:pt idx="25">
                  <c:v>300</c:v>
                </c:pt>
                <c:pt idx="26">
                  <c:v>131</c:v>
                </c:pt>
                <c:pt idx="27">
                  <c:v>2900</c:v>
                </c:pt>
                <c:pt idx="28">
                  <c:v>10</c:v>
                </c:pt>
                <c:pt idx="29">
                  <c:v>2200</c:v>
                </c:pt>
                <c:pt idx="30">
                  <c:v>148</c:v>
                </c:pt>
                <c:pt idx="31">
                  <c:v>148</c:v>
                </c:pt>
                <c:pt idx="32">
                  <c:v>23</c:v>
                </c:pt>
                <c:pt idx="33">
                  <c:v>23</c:v>
                </c:pt>
              </c:numCache>
            </c:numRef>
          </c:xVal>
          <c:yVal>
            <c:numRef>
              <c:f>'Volume vs Sale Scatter'!$C$2:$C$35</c:f>
              <c:numCache>
                <c:formatCode>_(* #,##0.00_);_(* \(#,##0.00\);_(* "-"??_);_(@_)</c:formatCode>
                <c:ptCount val="34"/>
                <c:pt idx="0">
                  <c:v>3207675</c:v>
                </c:pt>
                <c:pt idx="1">
                  <c:v>2931104</c:v>
                </c:pt>
                <c:pt idx="2">
                  <c:v>2226619.08</c:v>
                </c:pt>
                <c:pt idx="3">
                  <c:v>1768591.8499999999</c:v>
                </c:pt>
                <c:pt idx="4">
                  <c:v>967357.49999999988</c:v>
                </c:pt>
                <c:pt idx="5">
                  <c:v>757865.5</c:v>
                </c:pt>
                <c:pt idx="6">
                  <c:v>652181</c:v>
                </c:pt>
                <c:pt idx="7">
                  <c:v>640111.5</c:v>
                </c:pt>
                <c:pt idx="8">
                  <c:v>324143.29999999993</c:v>
                </c:pt>
                <c:pt idx="9">
                  <c:v>311251.5</c:v>
                </c:pt>
                <c:pt idx="10">
                  <c:v>240650</c:v>
                </c:pt>
                <c:pt idx="11">
                  <c:v>237210</c:v>
                </c:pt>
                <c:pt idx="12">
                  <c:v>232550</c:v>
                </c:pt>
                <c:pt idx="13">
                  <c:v>174417</c:v>
                </c:pt>
                <c:pt idx="14">
                  <c:v>148287.29999999999</c:v>
                </c:pt>
                <c:pt idx="15">
                  <c:v>122290</c:v>
                </c:pt>
                <c:pt idx="16">
                  <c:v>110340</c:v>
                </c:pt>
                <c:pt idx="17">
                  <c:v>109470</c:v>
                </c:pt>
                <c:pt idx="18">
                  <c:v>99205</c:v>
                </c:pt>
                <c:pt idx="19">
                  <c:v>95530</c:v>
                </c:pt>
                <c:pt idx="20">
                  <c:v>86590</c:v>
                </c:pt>
                <c:pt idx="21">
                  <c:v>64430</c:v>
                </c:pt>
                <c:pt idx="22">
                  <c:v>63052</c:v>
                </c:pt>
                <c:pt idx="23">
                  <c:v>61555</c:v>
                </c:pt>
                <c:pt idx="24">
                  <c:v>54000</c:v>
                </c:pt>
                <c:pt idx="25">
                  <c:v>36000</c:v>
                </c:pt>
                <c:pt idx="26">
                  <c:v>29185</c:v>
                </c:pt>
                <c:pt idx="27">
                  <c:v>8800</c:v>
                </c:pt>
                <c:pt idx="28">
                  <c:v>7750</c:v>
                </c:pt>
                <c:pt idx="29">
                  <c:v>5710</c:v>
                </c:pt>
                <c:pt idx="30">
                  <c:v>4112</c:v>
                </c:pt>
                <c:pt idx="31">
                  <c:v>4112</c:v>
                </c:pt>
                <c:pt idx="32">
                  <c:v>2890</c:v>
                </c:pt>
                <c:pt idx="33">
                  <c:v>2890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'Volume vs Sale Scatter'!$A$2:$A$34</c15:f>
                <c15:dlblRangeCache>
                  <c:ptCount val="33"/>
                  <c:pt idx="0">
                    <c:v>Infusions</c:v>
                  </c:pt>
                  <c:pt idx="1">
                    <c:v>Gloves</c:v>
                  </c:pt>
                  <c:pt idx="2">
                    <c:v>Suture</c:v>
                  </c:pt>
                  <c:pt idx="3">
                    <c:v>Misc.</c:v>
                  </c:pt>
                  <c:pt idx="4">
                    <c:v>Other Surgical Items</c:v>
                  </c:pt>
                  <c:pt idx="5">
                    <c:v>Dressing</c:v>
                  </c:pt>
                  <c:pt idx="6">
                    <c:v>Tapes</c:v>
                  </c:pt>
                  <c:pt idx="7">
                    <c:v>Syringe</c:v>
                  </c:pt>
                  <c:pt idx="8">
                    <c:v>Injection</c:v>
                  </c:pt>
                  <c:pt idx="9">
                    <c:v>Medicine</c:v>
                  </c:pt>
                  <c:pt idx="10">
                    <c:v>I.V. Set</c:v>
                  </c:pt>
                  <c:pt idx="11">
                    <c:v>Treatment Machines</c:v>
                  </c:pt>
                  <c:pt idx="12">
                    <c:v>OT Cleaning Solution</c:v>
                  </c:pt>
                  <c:pt idx="13">
                    <c:v>Masks</c:v>
                  </c:pt>
                  <c:pt idx="14">
                    <c:v>Needles</c:v>
                  </c:pt>
                  <c:pt idx="15">
                    <c:v>Cotton</c:v>
                  </c:pt>
                  <c:pt idx="16">
                    <c:v>Surgical Gown</c:v>
                  </c:pt>
                  <c:pt idx="17">
                    <c:v>Treatment Machines' Aid</c:v>
                  </c:pt>
                  <c:pt idx="18">
                    <c:v>Sanitizer</c:v>
                  </c:pt>
                  <c:pt idx="19">
                    <c:v>Antiseptic Solution</c:v>
                  </c:pt>
                  <c:pt idx="20">
                    <c:v>Bags</c:v>
                  </c:pt>
                  <c:pt idx="21">
                    <c:v>Surgical Caps</c:v>
                  </c:pt>
                  <c:pt idx="22">
                    <c:v>Oximeter</c:v>
                  </c:pt>
                  <c:pt idx="23">
                    <c:v>Bandage</c:v>
                  </c:pt>
                  <c:pt idx="24">
                    <c:v>Oxygen Kit</c:v>
                  </c:pt>
                  <c:pt idx="25">
                    <c:v>Thermometer</c:v>
                  </c:pt>
                  <c:pt idx="26">
                    <c:v>Diaper</c:v>
                  </c:pt>
                  <c:pt idx="27">
                    <c:v>Shoe Cover</c:v>
                  </c:pt>
                  <c:pt idx="28">
                    <c:v>PPE Kits</c:v>
                  </c:pt>
                  <c:pt idx="29">
                    <c:v>Surgical Blade</c:v>
                  </c:pt>
                  <c:pt idx="30">
                    <c:v>Oxygen Set</c:v>
                  </c:pt>
                  <c:pt idx="31">
                    <c:v>Oxygen Set</c:v>
                  </c:pt>
                  <c:pt idx="32">
                    <c:v>Face Shield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22-8A57-4BB3-8984-5E8CC14027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444031"/>
        <c:axId val="15451935"/>
      </c:scatterChart>
      <c:valAx>
        <c:axId val="1544403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Volume in Thousands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51935"/>
        <c:crosses val="autoZero"/>
        <c:crossBetween val="midCat"/>
        <c:dispUnits>
          <c:builtInUnit val="thousands"/>
        </c:dispUnits>
      </c:valAx>
      <c:valAx>
        <c:axId val="154519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Revenue in Lacs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44031"/>
        <c:crosses val="autoZero"/>
        <c:crossBetween val="midCat"/>
        <c:dispUnits>
          <c:builtInUnit val="hundredThousan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0" i="0" baseline="0" dirty="0">
                <a:effectLst/>
              </a:rPr>
              <a:t>Area-wise Scatter for Revenue and Volume</a:t>
            </a:r>
            <a:endParaRPr lang="en-US" sz="11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'Master Pivot'!$C$46</c:f>
              <c:strCache>
                <c:ptCount val="1"/>
                <c:pt idx="0">
                  <c:v>Sum of Revenue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bg2">
                    <a:lumMod val="75000"/>
                  </a:scheme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2.8680688336520047E-2"/>
                  <c:y val="-1.7945266935845753E-2"/>
                </c:manualLayout>
              </c:layout>
              <c:tx>
                <c:rich>
                  <a:bodyPr/>
                  <a:lstStyle/>
                  <a:p>
                    <a:fld id="{F31CF0CB-B409-4EC5-A0BF-22089BB8F31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0-A28D-4174-A859-CC8535FB517C}"/>
                </c:ext>
              </c:extLst>
            </c:dLbl>
            <c:dLbl>
              <c:idx val="1"/>
              <c:layout>
                <c:manualLayout>
                  <c:x val="3.1867431485022306E-3"/>
                  <c:y val="-2.6917900403768506E-2"/>
                </c:manualLayout>
              </c:layout>
              <c:tx>
                <c:rich>
                  <a:bodyPr/>
                  <a:lstStyle/>
                  <a:p>
                    <a:fld id="{5E53CC9A-BE51-4916-9263-B7E769E3733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A28D-4174-A859-CC8535FB517C}"/>
                </c:ext>
              </c:extLst>
            </c:dLbl>
            <c:dLbl>
              <c:idx val="2"/>
              <c:layout>
                <c:manualLayout>
                  <c:x val="-9.5602294455066923E-3"/>
                  <c:y val="-0.18842530282637954"/>
                </c:manualLayout>
              </c:layout>
              <c:tx>
                <c:rich>
                  <a:bodyPr/>
                  <a:lstStyle/>
                  <a:p>
                    <a:fld id="{718DFB64-8D8B-4F24-9977-4725EEDA3659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2-A28D-4174-A859-CC8535FB517C}"/>
                </c:ext>
              </c:extLst>
            </c:dLbl>
            <c:dLbl>
              <c:idx val="3"/>
              <c:layout>
                <c:manualLayout>
                  <c:x val="0.11472275334608019"/>
                  <c:y val="-8.5240017945266935E-2"/>
                </c:manualLayout>
              </c:layout>
              <c:tx>
                <c:rich>
                  <a:bodyPr/>
                  <a:lstStyle/>
                  <a:p>
                    <a:fld id="{9A863610-FAE0-48BE-9B55-4324769EAA7B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A28D-4174-A859-CC8535FB517C}"/>
                </c:ext>
              </c:extLst>
            </c:dLbl>
            <c:dLbl>
              <c:idx val="4"/>
              <c:layout>
                <c:manualLayout>
                  <c:x val="0.14340344168260039"/>
                  <c:y val="-3.5890533871691339E-2"/>
                </c:manualLayout>
              </c:layout>
              <c:tx>
                <c:rich>
                  <a:bodyPr/>
                  <a:lstStyle/>
                  <a:p>
                    <a:fld id="{4C0C782A-8F0A-4D88-87DC-3618601CB50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4-A28D-4174-A859-CC8535FB517C}"/>
                </c:ext>
              </c:extLst>
            </c:dLbl>
            <c:dLbl>
              <c:idx val="5"/>
              <c:layout>
                <c:manualLayout>
                  <c:x val="-1.2746972594008981E-2"/>
                  <c:y val="-9.4212651413189769E-2"/>
                </c:manualLayout>
              </c:layout>
              <c:tx>
                <c:rich>
                  <a:bodyPr/>
                  <a:lstStyle/>
                  <a:p>
                    <a:fld id="{57DEBC1A-223C-40B5-BEF4-C2178FC4281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A28D-4174-A859-CC8535FB517C}"/>
                </c:ext>
              </c:extLst>
            </c:dLbl>
            <c:dLbl>
              <c:idx val="6"/>
              <c:layout>
                <c:manualLayout>
                  <c:x val="0.18164435946462715"/>
                  <c:y val="4.4863167339614174E-3"/>
                </c:manualLayout>
              </c:layout>
              <c:tx>
                <c:rich>
                  <a:bodyPr/>
                  <a:lstStyle/>
                  <a:p>
                    <a:fld id="{5DCE2C59-E1E3-4327-8258-416C984FE5DE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6-A28D-4174-A859-CC8535FB517C}"/>
                </c:ext>
              </c:extLst>
            </c:dLbl>
            <c:dLbl>
              <c:idx val="7"/>
              <c:layout>
                <c:manualLayout>
                  <c:x val="-4.4614404079031257E-2"/>
                  <c:y val="-0.25123373710183949"/>
                </c:manualLayout>
              </c:layout>
              <c:tx>
                <c:rich>
                  <a:bodyPr/>
                  <a:lstStyle/>
                  <a:p>
                    <a:fld id="{ED5FF321-5EC6-4B4C-A4EF-3BE8700561B2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7-A28D-4174-A859-CC8535FB517C}"/>
                </c:ext>
              </c:extLst>
            </c:dLbl>
            <c:dLbl>
              <c:idx val="8"/>
              <c:layout>
                <c:manualLayout>
                  <c:x val="-2.5493945188017904E-2"/>
                  <c:y val="-0.12561686855091977"/>
                </c:manualLayout>
              </c:layout>
              <c:tx>
                <c:rich>
                  <a:bodyPr/>
                  <a:lstStyle/>
                  <a:p>
                    <a:fld id="{23D32646-1D88-4358-9BAE-85630094868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8-A28D-4174-A859-CC8535FB517C}"/>
                </c:ext>
              </c:extLst>
            </c:dLbl>
            <c:dLbl>
              <c:idx val="9"/>
              <c:layout>
                <c:manualLayout>
                  <c:x val="0.18164435946462715"/>
                  <c:y val="-1.7945266935845753E-2"/>
                </c:manualLayout>
              </c:layout>
              <c:tx>
                <c:rich>
                  <a:bodyPr/>
                  <a:lstStyle/>
                  <a:p>
                    <a:fld id="{F90445D1-2720-43A6-9A74-CE52C3DB93A1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9-A28D-4174-A859-CC8535FB517C}"/>
                </c:ext>
              </c:extLst>
            </c:dLbl>
            <c:dLbl>
              <c:idx val="10"/>
              <c:layout>
                <c:manualLayout>
                  <c:x val="5.098789037603569E-2"/>
                  <c:y val="-0.28263795423956928"/>
                </c:manualLayout>
              </c:layout>
              <c:tx>
                <c:rich>
                  <a:bodyPr/>
                  <a:lstStyle/>
                  <a:p>
                    <a:fld id="{70C59DC1-B9FC-4A78-B522-ED531B56931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A-A28D-4174-A859-CC8535FB517C}"/>
                </c:ext>
              </c:extLst>
            </c:dLbl>
            <c:dLbl>
              <c:idx val="11"/>
              <c:layout>
                <c:manualLayout>
                  <c:x val="0.36328871892925418"/>
                  <c:y val="-3.1404217137730006E-2"/>
                </c:manualLayout>
              </c:layout>
              <c:tx>
                <c:rich>
                  <a:bodyPr/>
                  <a:lstStyle/>
                  <a:p>
                    <a:fld id="{C5134F72-E9B5-40E3-8DC8-CFBAC8E9FD6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B-A28D-4174-A859-CC8535FB517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'Master Pivot'!$B$47:$B$58</c:f>
              <c:numCache>
                <c:formatCode>General</c:formatCode>
                <c:ptCount val="12"/>
                <c:pt idx="0">
                  <c:v>15041</c:v>
                </c:pt>
                <c:pt idx="1">
                  <c:v>148262</c:v>
                </c:pt>
                <c:pt idx="2">
                  <c:v>398</c:v>
                </c:pt>
                <c:pt idx="3">
                  <c:v>106537</c:v>
                </c:pt>
                <c:pt idx="4">
                  <c:v>42291</c:v>
                </c:pt>
                <c:pt idx="5">
                  <c:v>48187</c:v>
                </c:pt>
                <c:pt idx="6">
                  <c:v>4696</c:v>
                </c:pt>
                <c:pt idx="7">
                  <c:v>8799</c:v>
                </c:pt>
                <c:pt idx="8">
                  <c:v>73925</c:v>
                </c:pt>
                <c:pt idx="9">
                  <c:v>26412</c:v>
                </c:pt>
                <c:pt idx="10">
                  <c:v>25585</c:v>
                </c:pt>
                <c:pt idx="11">
                  <c:v>3398</c:v>
                </c:pt>
              </c:numCache>
            </c:numRef>
          </c:xVal>
          <c:yVal>
            <c:numRef>
              <c:f>'Master Pivot'!$C$47:$C$58</c:f>
              <c:numCache>
                <c:formatCode>General</c:formatCode>
                <c:ptCount val="12"/>
                <c:pt idx="0">
                  <c:v>427865.5</c:v>
                </c:pt>
                <c:pt idx="1">
                  <c:v>5983221.2800000003</c:v>
                </c:pt>
                <c:pt idx="2">
                  <c:v>69382</c:v>
                </c:pt>
                <c:pt idx="3">
                  <c:v>2121795.35</c:v>
                </c:pt>
                <c:pt idx="4">
                  <c:v>1244491</c:v>
                </c:pt>
                <c:pt idx="5">
                  <c:v>1283640.1000000003</c:v>
                </c:pt>
                <c:pt idx="6">
                  <c:v>312329.5</c:v>
                </c:pt>
                <c:pt idx="7">
                  <c:v>1095114.5</c:v>
                </c:pt>
                <c:pt idx="8">
                  <c:v>1602359</c:v>
                </c:pt>
                <c:pt idx="9">
                  <c:v>755774.8</c:v>
                </c:pt>
                <c:pt idx="10">
                  <c:v>1154102</c:v>
                </c:pt>
                <c:pt idx="11">
                  <c:v>50848.5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'Master Pivot'!$A$47:$A$58</c15:f>
                <c15:dlblRangeCache>
                  <c:ptCount val="12"/>
                  <c:pt idx="0">
                    <c:v>Central Delhi</c:v>
                  </c:pt>
                  <c:pt idx="1">
                    <c:v>East Delhi</c:v>
                  </c:pt>
                  <c:pt idx="2">
                    <c:v>Faridabad</c:v>
                  </c:pt>
                  <c:pt idx="3">
                    <c:v>Ghaziabad</c:v>
                  </c:pt>
                  <c:pt idx="4">
                    <c:v>Gurgaon</c:v>
                  </c:pt>
                  <c:pt idx="5">
                    <c:v>Noida</c:v>
                  </c:pt>
                  <c:pt idx="6">
                    <c:v>North Delhi</c:v>
                  </c:pt>
                  <c:pt idx="7">
                    <c:v>North West delhi</c:v>
                  </c:pt>
                  <c:pt idx="8">
                    <c:v>Outside Delhi-NCR</c:v>
                  </c:pt>
                  <c:pt idx="9">
                    <c:v>South Delhi</c:v>
                  </c:pt>
                  <c:pt idx="10">
                    <c:v>South West delhi</c:v>
                  </c:pt>
                  <c:pt idx="11">
                    <c:v>West Delhi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C-A28D-4174-A859-CC8535FB51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5679568"/>
        <c:axId val="705690384"/>
      </c:scatterChart>
      <c:valAx>
        <c:axId val="7056795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5690384"/>
        <c:crosses val="autoZero"/>
        <c:crossBetween val="midCat"/>
        <c:dispUnits>
          <c:builtInUnit val="thousands"/>
          <c:dispUnitsLbl>
            <c:layout>
              <c:manualLayout>
                <c:xMode val="edge"/>
                <c:yMode val="edge"/>
                <c:x val="0.4303255484784147"/>
                <c:y val="0.89048865527071586"/>
              </c:manualLayout>
            </c:layout>
            <c:tx>
              <c:rich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/>
                    <a:t>Volume</a:t>
                  </a:r>
                  <a:r>
                    <a:rPr lang="en-US" baseline="0"/>
                    <a:t> in </a:t>
                  </a:r>
                  <a:r>
                    <a:rPr lang="en-US"/>
                    <a:t>Thousands</a:t>
                  </a:r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valAx>
        <c:axId val="705690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5679568"/>
        <c:crosses val="autoZero"/>
        <c:crossBetween val="midCat"/>
        <c:dispUnits>
          <c:builtInUnit val="hundredThousands"/>
          <c:dispUnitsLbl>
            <c:layout>
              <c:manualLayout>
                <c:xMode val="edge"/>
                <c:yMode val="edge"/>
                <c:x val="2.8308563340410473E-2"/>
                <c:y val="0.35779506363857955"/>
              </c:manualLayout>
            </c:layout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US"/>
                    <a:t>Revenue</a:t>
                  </a:r>
                  <a:r>
                    <a:rPr lang="en-US" baseline="0"/>
                    <a:t> in Lacs</a:t>
                  </a:r>
                  <a:endParaRPr lang="en-US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598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37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223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6038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30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9608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8766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9373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126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44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94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1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10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69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6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903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40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E50B1-5BFB-4270-8784-F38D4827CF8D}" type="datetimeFigureOut">
              <a:rPr lang="en-US" smtClean="0"/>
              <a:t>06-Apr-22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E410C-BD08-43B9-BC7D-24A0D103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355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85C51-EB2E-DBDF-5BA1-8DA00BFE3A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9611" y="1850557"/>
            <a:ext cx="9685538" cy="997066"/>
          </a:xfrm>
        </p:spPr>
        <p:txBody>
          <a:bodyPr/>
          <a:lstStyle/>
          <a:p>
            <a:pPr algn="ctr"/>
            <a:r>
              <a:rPr lang="en-US" sz="4400" b="1" dirty="0">
                <a:solidFill>
                  <a:schemeClr val="tx1"/>
                </a:solidFill>
                <a:latin typeface="Lucida Fax" panose="02060602050505020204" pitchFamily="18" charset="0"/>
              </a:rPr>
              <a:t>BUSINESS DATA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209E2-BF7E-3710-B175-69EAEB0C6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5483" y="3074293"/>
            <a:ext cx="7766936" cy="627696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Lucida Fax" panose="02060602050505020204" pitchFamily="18" charset="0"/>
              </a:rPr>
              <a:t>Capstone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F81D7E-61DE-511A-5995-22387BFF4DB3}"/>
              </a:ext>
            </a:extLst>
          </p:cNvPr>
          <p:cNvSpPr txBox="1"/>
          <p:nvPr/>
        </p:nvSpPr>
        <p:spPr>
          <a:xfrm>
            <a:off x="6960092" y="5566299"/>
            <a:ext cx="49568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Himanshu Jadon</a:t>
            </a:r>
          </a:p>
          <a:p>
            <a:r>
              <a:rPr lang="en-US" sz="2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22ds1000145@student.onlinedegree.iitm.ac.in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218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416A8-E5FD-A855-E709-5DA900B14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2108" y="419017"/>
            <a:ext cx="7407783" cy="775276"/>
          </a:xfrm>
        </p:spPr>
        <p:txBody>
          <a:bodyPr/>
          <a:lstStyle/>
          <a:p>
            <a:pPr algn="ctr"/>
            <a:r>
              <a:rPr lang="en-US" dirty="0"/>
              <a:t>Overview of the business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B66E989C-3585-4D0B-A3C5-7CB8052D34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9750639"/>
              </p:ext>
            </p:extLst>
          </p:nvPr>
        </p:nvGraphicFramePr>
        <p:xfrm>
          <a:off x="6169981" y="1267564"/>
          <a:ext cx="5025776" cy="2812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4B42547E-BAC4-8CDB-C85F-9C86C2E76B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8260463"/>
              </p:ext>
            </p:extLst>
          </p:nvPr>
        </p:nvGraphicFramePr>
        <p:xfrm>
          <a:off x="996243" y="1318118"/>
          <a:ext cx="4356808" cy="27109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06E2C2C2-5D4A-4CF0-BB6A-3A08152350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4043019"/>
              </p:ext>
            </p:extLst>
          </p:nvPr>
        </p:nvGraphicFramePr>
        <p:xfrm>
          <a:off x="3587115" y="4029075"/>
          <a:ext cx="4693920" cy="22136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09675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27D8B-B0CB-A07C-535B-A40998A47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637" y="264583"/>
            <a:ext cx="9905998" cy="800707"/>
          </a:xfrm>
        </p:spPr>
        <p:txBody>
          <a:bodyPr/>
          <a:lstStyle/>
          <a:p>
            <a:pPr algn="ctr"/>
            <a:r>
              <a:rPr lang="en-US" dirty="0"/>
              <a:t>SALES ANALYSIS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C0564013-648F-45DC-8758-05D9C9DE91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646125"/>
              </p:ext>
            </p:extLst>
          </p:nvPr>
        </p:nvGraphicFramePr>
        <p:xfrm>
          <a:off x="1208087" y="1165699"/>
          <a:ext cx="4478338" cy="2960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A775E73F-6F97-43E1-8D69-8AECF8C648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0449542"/>
              </p:ext>
            </p:extLst>
          </p:nvPr>
        </p:nvGraphicFramePr>
        <p:xfrm>
          <a:off x="6505577" y="1145856"/>
          <a:ext cx="4838698" cy="3015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617248D8-2B17-0655-4309-8134FBE6EFCF}"/>
              </a:ext>
            </a:extLst>
          </p:cNvPr>
          <p:cNvSpPr txBox="1"/>
          <p:nvPr/>
        </p:nvSpPr>
        <p:spPr>
          <a:xfrm>
            <a:off x="942975" y="4161631"/>
            <a:ext cx="104013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OBSERVATIONS: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 compared from April to January ,overall revenue for FY2021-22 has been greater than FY2020-21.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business made the least revenue in April of FY2020-21 due to COVID-19 Lockdown and the most revenue in June of FY2020-21 due to very high demand of COVID-19 related items (Sanitizer, Masks, -Gloves etc.)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From October to January, both plots are showing similar trend and specifically from Oct to Dec, there has been a dip in revenue.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demand of Sanitizers was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 the peak in May 2020 while for masks it was in Feb 2021.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929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F22AB-71F7-6A19-AE12-B3AF74BC4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99418"/>
            <a:ext cx="9905998" cy="657832"/>
          </a:xfrm>
        </p:spPr>
        <p:txBody>
          <a:bodyPr/>
          <a:lstStyle/>
          <a:p>
            <a:pPr algn="ctr"/>
            <a:r>
              <a:rPr lang="en-US" dirty="0"/>
              <a:t>Category-wise sale and gross margin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4444963-1C1F-4F9C-AABB-4DD4584881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7736399"/>
              </p:ext>
            </p:extLst>
          </p:nvPr>
        </p:nvGraphicFramePr>
        <p:xfrm>
          <a:off x="352425" y="971549"/>
          <a:ext cx="6038850" cy="3324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A99E474-46F5-9613-8043-C8CA94F4C1AF}"/>
              </a:ext>
            </a:extLst>
          </p:cNvPr>
          <p:cNvSpPr txBox="1"/>
          <p:nvPr/>
        </p:nvSpPr>
        <p:spPr>
          <a:xfrm>
            <a:off x="1143001" y="4627257"/>
            <a:ext cx="101060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OBSERVATIONS: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About 6 key categories of items constitutes 80% of the overall revenue i.e. 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Infusions, Gloves, Suture, Dressing, Tapes and Syringe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Suture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the category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which gives highest margin in the top-6 revenue making categories.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Syringe is the category which gives least margin in the top 6 revenue making categories.</a:t>
            </a:r>
          </a:p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B486406E-74DB-4D4B-93A7-30C9F8B9B1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4852717"/>
              </p:ext>
            </p:extLst>
          </p:nvPr>
        </p:nvGraphicFramePr>
        <p:xfrm>
          <a:off x="6391275" y="971548"/>
          <a:ext cx="5550218" cy="33242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06948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9D9E2-B7A2-A910-6819-E06A13B6C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70868"/>
            <a:ext cx="9905998" cy="638782"/>
          </a:xfrm>
        </p:spPr>
        <p:txBody>
          <a:bodyPr/>
          <a:lstStyle/>
          <a:p>
            <a:pPr algn="ctr"/>
            <a:r>
              <a:rPr lang="en-US" dirty="0"/>
              <a:t>Location &amp; CATEGORY WISE Sales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63FBB1-FFF7-46AB-BD88-45F9165FD69E}"/>
              </a:ext>
            </a:extLst>
          </p:cNvPr>
          <p:cNvSpPr txBox="1"/>
          <p:nvPr/>
        </p:nvSpPr>
        <p:spPr>
          <a:xfrm>
            <a:off x="871536" y="4152899"/>
            <a:ext cx="108870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OBSERVATIONS: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chart above indicates category-wise scatter plot between Sales and Revenue.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Gloves</a:t>
            </a:r>
            <a:r>
              <a:rPr lang="en-US" dirty="0"/>
              <a:t> and </a:t>
            </a:r>
            <a:r>
              <a:rPr lang="en-US" b="1" dirty="0"/>
              <a:t>Suture</a:t>
            </a:r>
            <a:r>
              <a:rPr lang="en-US" dirty="0"/>
              <a:t> are the categories which gives high revenue for low volume while Infusion gives high revenue with high volume.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other chart indicates Area-wise revenue and volume of Sales.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East Delhi </a:t>
            </a:r>
            <a:r>
              <a:rPr lang="en-US" dirty="0"/>
              <a:t>have the most number of sales as well as Revenue constituting </a:t>
            </a:r>
            <a:r>
              <a:rPr lang="en-US" b="1" dirty="0"/>
              <a:t>37.4% </a:t>
            </a:r>
            <a:r>
              <a:rPr lang="en-US" dirty="0"/>
              <a:t>of the overall Revenue as </a:t>
            </a:r>
          </a:p>
          <a:p>
            <a:r>
              <a:rPr lang="en-US" dirty="0"/>
              <a:t>      the business is located in East Delhi only.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CD81E42-BED3-4DE5-B567-5DB43D3EE2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2810676"/>
              </p:ext>
            </p:extLst>
          </p:nvPr>
        </p:nvGraphicFramePr>
        <p:xfrm>
          <a:off x="1362075" y="1182688"/>
          <a:ext cx="4952999" cy="28990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90F3274A-6DE0-D360-23E9-3BBF469E48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6936901"/>
              </p:ext>
            </p:extLst>
          </p:nvPr>
        </p:nvGraphicFramePr>
        <p:xfrm>
          <a:off x="6791325" y="1182688"/>
          <a:ext cx="4629150" cy="2970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52916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8A0E3-7907-B563-6120-A075B22D0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63" y="247043"/>
            <a:ext cx="9905998" cy="648307"/>
          </a:xfrm>
        </p:spPr>
        <p:txBody>
          <a:bodyPr/>
          <a:lstStyle/>
          <a:p>
            <a:pPr algn="ctr"/>
            <a:r>
              <a:rPr lang="en-US" dirty="0"/>
              <a:t>Recommendations: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BECA6-6A35-E8A3-4809-86AA71A26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5850" y="3952875"/>
            <a:ext cx="10306050" cy="2486632"/>
          </a:xfrm>
        </p:spPr>
        <p:txBody>
          <a:bodyPr/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sales in November and December can be increased as they have been consistently low compared with other months for last two fiscal.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is still margin to increase selling price for the top key categories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The average diff. in MRP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those categories is mentioned in the table above.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business can expand more in 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South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Central Delhi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they have good presence of hospitals there and being the neighboring regions, to the business.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Suture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Gloves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gives the second-best Gross Margin. The inventory for it should be increased as it has larger expiry period compared to others.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490B6A1-F38C-4319-A4D5-0582513934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9763125"/>
              </p:ext>
            </p:extLst>
          </p:nvPr>
        </p:nvGraphicFramePr>
        <p:xfrm>
          <a:off x="958215" y="1035367"/>
          <a:ext cx="3528060" cy="23936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827A3DF-34A2-5E1F-5094-8DDF206D26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845641"/>
              </p:ext>
            </p:extLst>
          </p:nvPr>
        </p:nvGraphicFramePr>
        <p:xfrm>
          <a:off x="4695825" y="1035367"/>
          <a:ext cx="2857499" cy="21052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6825">
                  <a:extLst>
                    <a:ext uri="{9D8B030D-6E8A-4147-A177-3AD203B41FA5}">
                      <a16:colId xmlns:a16="http://schemas.microsoft.com/office/drawing/2014/main" val="991037627"/>
                    </a:ext>
                  </a:extLst>
                </a:gridCol>
                <a:gridCol w="1590674">
                  <a:extLst>
                    <a:ext uri="{9D8B030D-6E8A-4147-A177-3AD203B41FA5}">
                      <a16:colId xmlns:a16="http://schemas.microsoft.com/office/drawing/2014/main" val="1465983125"/>
                    </a:ext>
                  </a:extLst>
                </a:gridCol>
              </a:tblGrid>
              <a:tr h="51720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Categories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Average Diff. between MRP and Selling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8525867"/>
                  </a:ext>
                </a:extLst>
              </a:tr>
              <a:tr h="2646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Tapes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235.00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6762071"/>
                  </a:ext>
                </a:extLst>
              </a:tr>
              <a:tr h="2646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Gloves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130.02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3309693"/>
                  </a:ext>
                </a:extLst>
              </a:tr>
              <a:tr h="2646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Syringe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83.26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417109"/>
                  </a:ext>
                </a:extLst>
              </a:tr>
              <a:tr h="2646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Infusions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57.80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3288231"/>
                  </a:ext>
                </a:extLst>
              </a:tr>
              <a:tr h="2646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Suture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37.54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2568915"/>
                  </a:ext>
                </a:extLst>
              </a:tr>
              <a:tr h="2646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Injection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19.89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7052533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1DBF043-52D7-B725-1AFA-96F0528A9E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6632697"/>
              </p:ext>
            </p:extLst>
          </p:nvPr>
        </p:nvGraphicFramePr>
        <p:xfrm>
          <a:off x="7858125" y="895350"/>
          <a:ext cx="3667125" cy="25346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215592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1058</TotalTime>
  <Words>529</Words>
  <Application>Microsoft Office PowerPoint</Application>
  <PresentationFormat>Widescreen</PresentationFormat>
  <Paragraphs>92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Lucida Fax</vt:lpstr>
      <vt:lpstr>Times New Roman</vt:lpstr>
      <vt:lpstr>Tw Cen MT</vt:lpstr>
      <vt:lpstr>Circuit</vt:lpstr>
      <vt:lpstr>BUSINESS DATA MANAGEMENT</vt:lpstr>
      <vt:lpstr>Overview of the business</vt:lpstr>
      <vt:lpstr>SALES ANALYSIS</vt:lpstr>
      <vt:lpstr>Category-wise sale and gross margin</vt:lpstr>
      <vt:lpstr>Location &amp; CATEGORY WISE Sales Analysis</vt:lpstr>
      <vt:lpstr>Recommendations: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DATA MANAGEMENT</dc:title>
  <dc:creator>RAGINI SINGH</dc:creator>
  <cp:lastModifiedBy>RAGINI SINGH</cp:lastModifiedBy>
  <cp:revision>19</cp:revision>
  <dcterms:created xsi:type="dcterms:W3CDTF">2022-04-05T04:13:07Z</dcterms:created>
  <dcterms:modified xsi:type="dcterms:W3CDTF">2022-04-06T09:03:55Z</dcterms:modified>
</cp:coreProperties>
</file>

<file path=docProps/thumbnail.jpeg>
</file>